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 autoCompressPictures="0">
  <p:sldMasterIdLst>
    <p:sldMasterId id="2147483648" r:id="rId1"/>
    <p:sldMasterId id="2147483660" r:id="rId2"/>
  </p:sldMasterIdLst>
  <p:notesMasterIdLst>
    <p:notesMasterId r:id="rId16"/>
  </p:notesMasterIdLst>
  <p:handoutMasterIdLst>
    <p:handoutMasterId r:id="rId17"/>
  </p:handoutMasterIdLst>
  <p:sldIdLst>
    <p:sldId id="261" r:id="rId3"/>
    <p:sldId id="345" r:id="rId4"/>
    <p:sldId id="344" r:id="rId5"/>
    <p:sldId id="299" r:id="rId6"/>
    <p:sldId id="347" r:id="rId7"/>
    <p:sldId id="325" r:id="rId8"/>
    <p:sldId id="346" r:id="rId9"/>
    <p:sldId id="348" r:id="rId10"/>
    <p:sldId id="352" r:id="rId11"/>
    <p:sldId id="327" r:id="rId12"/>
    <p:sldId id="349" r:id="rId13"/>
    <p:sldId id="353" r:id="rId14"/>
    <p:sldId id="351" r:id="rId15"/>
  </p:sldIdLst>
  <p:sldSz cx="24384000" cy="13716000"/>
  <p:notesSz cx="6858000" cy="9144000"/>
  <p:defaultTextStyle>
    <a:defPPr>
      <a:defRPr lang="x-none"/>
    </a:defPPr>
    <a:lvl1pPr algn="l" defTabSz="825500" rtl="0" eaLnBrk="0" fontAlgn="base" hangingPunct="0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1pPr>
    <a:lvl2pPr marL="457200" indent="-228600" algn="l" defTabSz="825500" rtl="0" eaLnBrk="0" fontAlgn="base" hangingPunct="0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2pPr>
    <a:lvl3pPr marL="914400" indent="-457200" algn="l" defTabSz="825500" rtl="0" eaLnBrk="0" fontAlgn="base" hangingPunct="0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3pPr>
    <a:lvl4pPr marL="1371600" indent="-685800" algn="l" defTabSz="825500" rtl="0" eaLnBrk="0" fontAlgn="base" hangingPunct="0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4pPr>
    <a:lvl5pPr marL="1828800" indent="-914400" algn="l" defTabSz="825500" rtl="0" eaLnBrk="0" fontAlgn="base" hangingPunct="0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5pPr>
    <a:lvl6pPr marL="2286000" algn="l" defTabSz="914400" rtl="0" eaLnBrk="1" latinLnBrk="0" hangingPunct="1"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6pPr>
    <a:lvl7pPr marL="2743200" algn="l" defTabSz="914400" rtl="0" eaLnBrk="1" latinLnBrk="0" hangingPunct="1"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7pPr>
    <a:lvl8pPr marL="3200400" algn="l" defTabSz="914400" rtl="0" eaLnBrk="1" latinLnBrk="0" hangingPunct="1"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8pPr>
    <a:lvl9pPr marL="3657600" algn="l" defTabSz="914400" rtl="0" eaLnBrk="1" latinLnBrk="0" hangingPunct="1"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31"/>
    <p:restoredTop sz="89831"/>
  </p:normalViewPr>
  <p:slideViewPr>
    <p:cSldViewPr>
      <p:cViewPr varScale="1">
        <p:scale>
          <a:sx n="35" d="100"/>
          <a:sy n="35" d="100"/>
        </p:scale>
        <p:origin x="1848" y="20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954E7F-389F-F549-BAA7-E61C0FA9B8AA}" type="doc">
      <dgm:prSet loTypeId="urn:microsoft.com/office/officeart/2005/8/layout/p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63BDC4-E2AB-4D44-AD49-87BA4E834D42}">
      <dgm:prSet phldrT="[Text]"/>
      <dgm:spPr/>
      <dgm:t>
        <a:bodyPr/>
        <a:lstStyle/>
        <a:p>
          <a:r>
            <a:rPr lang="en-US" dirty="0" err="1" smtClean="0"/>
            <a:t>Fast.ai</a:t>
          </a:r>
          <a:r>
            <a:rPr lang="en-US" dirty="0" smtClean="0"/>
            <a:t> - Practical Deep Learning For Coders - Part 1</a:t>
          </a:r>
          <a:endParaRPr lang="en-US" dirty="0"/>
        </a:p>
      </dgm:t>
    </dgm:pt>
    <dgm:pt modelId="{AFE53A7C-37F3-0749-9A97-B558889BD7DB}" type="parTrans" cxnId="{B56D48B6-5C17-B64D-BCE9-8BDC65E74F85}">
      <dgm:prSet/>
      <dgm:spPr/>
      <dgm:t>
        <a:bodyPr/>
        <a:lstStyle/>
        <a:p>
          <a:endParaRPr lang="en-US"/>
        </a:p>
      </dgm:t>
    </dgm:pt>
    <dgm:pt modelId="{AB864E6D-F43C-D94F-976C-350B827AA685}" type="sibTrans" cxnId="{B56D48B6-5C17-B64D-BCE9-8BDC65E74F85}">
      <dgm:prSet/>
      <dgm:spPr/>
      <dgm:t>
        <a:bodyPr/>
        <a:lstStyle/>
        <a:p>
          <a:endParaRPr lang="en-US"/>
        </a:p>
      </dgm:t>
    </dgm:pt>
    <dgm:pt modelId="{FA7A6140-665D-B84A-8779-4DE7D227C3B0}">
      <dgm:prSet phldrT="[Text]"/>
      <dgm:spPr/>
      <dgm:t>
        <a:bodyPr/>
        <a:lstStyle/>
        <a:p>
          <a:r>
            <a:rPr lang="en-US" dirty="0" smtClean="0"/>
            <a:t>Stanford CS224n: NLP with Deep Learning</a:t>
          </a:r>
          <a:endParaRPr lang="en-US" dirty="0"/>
        </a:p>
      </dgm:t>
    </dgm:pt>
    <dgm:pt modelId="{7028005B-BDBE-0C43-8CF7-0358C506C13A}" type="parTrans" cxnId="{E8D02D9D-D6E8-264C-A551-06C8F87FF7AC}">
      <dgm:prSet/>
      <dgm:spPr/>
      <dgm:t>
        <a:bodyPr/>
        <a:lstStyle/>
        <a:p>
          <a:endParaRPr lang="en-US"/>
        </a:p>
      </dgm:t>
    </dgm:pt>
    <dgm:pt modelId="{B7D39CA4-0C63-CD44-A554-89220C4E5C84}" type="sibTrans" cxnId="{E8D02D9D-D6E8-264C-A551-06C8F87FF7AC}">
      <dgm:prSet/>
      <dgm:spPr/>
      <dgm:t>
        <a:bodyPr/>
        <a:lstStyle/>
        <a:p>
          <a:endParaRPr lang="en-US"/>
        </a:p>
      </dgm:t>
    </dgm:pt>
    <dgm:pt modelId="{26F7C67B-83BA-4D4B-B97F-F54106D8C7D0}" type="pres">
      <dgm:prSet presAssocID="{D1954E7F-389F-F549-BAA7-E61C0FA9B8A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35EF23D-93E2-2A45-BB99-060B9A8005EC}" type="pres">
      <dgm:prSet presAssocID="{5163BDC4-E2AB-4D44-AD49-87BA4E834D42}" presName="compNode" presStyleCnt="0"/>
      <dgm:spPr/>
    </dgm:pt>
    <dgm:pt modelId="{ED017B92-7E62-A443-B246-8E6DFBC549E2}" type="pres">
      <dgm:prSet presAssocID="{5163BDC4-E2AB-4D44-AD49-87BA4E834D42}" presName="pict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7B6D0386-BE0D-AD43-8100-981450AFBF74}" type="pres">
      <dgm:prSet presAssocID="{5163BDC4-E2AB-4D44-AD49-87BA4E834D42}" presName="textRec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D0B9C2-9098-FC44-B405-63922CEBA1E2}" type="pres">
      <dgm:prSet presAssocID="{AB864E6D-F43C-D94F-976C-350B827AA68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7240D510-ACF9-E140-AEB0-BD396576E3C9}" type="pres">
      <dgm:prSet presAssocID="{FA7A6140-665D-B84A-8779-4DE7D227C3B0}" presName="compNode" presStyleCnt="0"/>
      <dgm:spPr/>
    </dgm:pt>
    <dgm:pt modelId="{82091A16-620E-0D4E-A77A-836EBE81D42E}" type="pres">
      <dgm:prSet presAssocID="{FA7A6140-665D-B84A-8779-4DE7D227C3B0}" presName="pictRect" presStyleLbl="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EFDAEBBA-F97E-CC48-A3A1-5E484E6EC861}" type="pres">
      <dgm:prSet presAssocID="{FA7A6140-665D-B84A-8779-4DE7D227C3B0}" presName="textRec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56D48B6-5C17-B64D-BCE9-8BDC65E74F85}" srcId="{D1954E7F-389F-F549-BAA7-E61C0FA9B8AA}" destId="{5163BDC4-E2AB-4D44-AD49-87BA4E834D42}" srcOrd="0" destOrd="0" parTransId="{AFE53A7C-37F3-0749-9A97-B558889BD7DB}" sibTransId="{AB864E6D-F43C-D94F-976C-350B827AA685}"/>
    <dgm:cxn modelId="{6CCCD30F-14DD-0C49-99F2-B8126C3994D1}" type="presOf" srcId="{D1954E7F-389F-F549-BAA7-E61C0FA9B8AA}" destId="{26F7C67B-83BA-4D4B-B97F-F54106D8C7D0}" srcOrd="0" destOrd="0" presId="urn:microsoft.com/office/officeart/2005/8/layout/pList1"/>
    <dgm:cxn modelId="{20EEA42E-F6AF-004A-85D8-18BB7D7C7351}" type="presOf" srcId="{AB864E6D-F43C-D94F-976C-350B827AA685}" destId="{57D0B9C2-9098-FC44-B405-63922CEBA1E2}" srcOrd="0" destOrd="0" presId="urn:microsoft.com/office/officeart/2005/8/layout/pList1"/>
    <dgm:cxn modelId="{E8D02D9D-D6E8-264C-A551-06C8F87FF7AC}" srcId="{D1954E7F-389F-F549-BAA7-E61C0FA9B8AA}" destId="{FA7A6140-665D-B84A-8779-4DE7D227C3B0}" srcOrd="1" destOrd="0" parTransId="{7028005B-BDBE-0C43-8CF7-0358C506C13A}" sibTransId="{B7D39CA4-0C63-CD44-A554-89220C4E5C84}"/>
    <dgm:cxn modelId="{434033F3-E90C-0148-B04B-DE66C580AE6E}" type="presOf" srcId="{5163BDC4-E2AB-4D44-AD49-87BA4E834D42}" destId="{7B6D0386-BE0D-AD43-8100-981450AFBF74}" srcOrd="0" destOrd="0" presId="urn:microsoft.com/office/officeart/2005/8/layout/pList1"/>
    <dgm:cxn modelId="{70B553F7-4B5A-F643-BC8E-E529A9D10980}" type="presOf" srcId="{FA7A6140-665D-B84A-8779-4DE7D227C3B0}" destId="{EFDAEBBA-F97E-CC48-A3A1-5E484E6EC861}" srcOrd="0" destOrd="0" presId="urn:microsoft.com/office/officeart/2005/8/layout/pList1"/>
    <dgm:cxn modelId="{65E87B5C-97A6-624E-8C5A-230644A315C1}" type="presParOf" srcId="{26F7C67B-83BA-4D4B-B97F-F54106D8C7D0}" destId="{435EF23D-93E2-2A45-BB99-060B9A8005EC}" srcOrd="0" destOrd="0" presId="urn:microsoft.com/office/officeart/2005/8/layout/pList1"/>
    <dgm:cxn modelId="{A4D8F8E4-F660-744D-B626-40F98C3E67D4}" type="presParOf" srcId="{435EF23D-93E2-2A45-BB99-060B9A8005EC}" destId="{ED017B92-7E62-A443-B246-8E6DFBC549E2}" srcOrd="0" destOrd="0" presId="urn:microsoft.com/office/officeart/2005/8/layout/pList1"/>
    <dgm:cxn modelId="{8BD406DE-1076-0146-ABF0-51A9A954B108}" type="presParOf" srcId="{435EF23D-93E2-2A45-BB99-060B9A8005EC}" destId="{7B6D0386-BE0D-AD43-8100-981450AFBF74}" srcOrd="1" destOrd="0" presId="urn:microsoft.com/office/officeart/2005/8/layout/pList1"/>
    <dgm:cxn modelId="{4C2A2537-9F5D-464A-8307-4B42CA64C43E}" type="presParOf" srcId="{26F7C67B-83BA-4D4B-B97F-F54106D8C7D0}" destId="{57D0B9C2-9098-FC44-B405-63922CEBA1E2}" srcOrd="1" destOrd="0" presId="urn:microsoft.com/office/officeart/2005/8/layout/pList1"/>
    <dgm:cxn modelId="{190B45CF-CFB5-0348-91A4-553DEAEAE5DC}" type="presParOf" srcId="{26F7C67B-83BA-4D4B-B97F-F54106D8C7D0}" destId="{7240D510-ACF9-E140-AEB0-BD396576E3C9}" srcOrd="2" destOrd="0" presId="urn:microsoft.com/office/officeart/2005/8/layout/pList1"/>
    <dgm:cxn modelId="{6112A56B-2F72-4B4D-A644-A4573F58D106}" type="presParOf" srcId="{7240D510-ACF9-E140-AEB0-BD396576E3C9}" destId="{82091A16-620E-0D4E-A77A-836EBE81D42E}" srcOrd="0" destOrd="0" presId="urn:microsoft.com/office/officeart/2005/8/layout/pList1"/>
    <dgm:cxn modelId="{3FACF5FF-57A6-B644-9F03-720AD534C324}" type="presParOf" srcId="{7240D510-ACF9-E140-AEB0-BD396576E3C9}" destId="{EFDAEBBA-F97E-CC48-A3A1-5E484E6EC861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017B92-7E62-A443-B246-8E6DFBC549E2}">
      <dsp:nvSpPr>
        <dsp:cNvPr id="0" name=""/>
        <dsp:cNvSpPr/>
      </dsp:nvSpPr>
      <dsp:spPr>
        <a:xfrm>
          <a:off x="3247856" y="3028"/>
          <a:ext cx="7012234" cy="4831429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6D0386-BE0D-AD43-8100-981450AFBF74}">
      <dsp:nvSpPr>
        <dsp:cNvPr id="0" name=""/>
        <dsp:cNvSpPr/>
      </dsp:nvSpPr>
      <dsp:spPr>
        <a:xfrm>
          <a:off x="3247856" y="4834457"/>
          <a:ext cx="7012234" cy="2601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1160" tIns="391160" rIns="391160" bIns="0" numCol="1" spcCol="1270" anchor="t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500" kern="1200" dirty="0" err="1" smtClean="0"/>
            <a:t>Fast.ai</a:t>
          </a:r>
          <a:r>
            <a:rPr lang="en-US" sz="5500" kern="1200" dirty="0" smtClean="0"/>
            <a:t> - Practical Deep Learning For Coders - Part 1</a:t>
          </a:r>
          <a:endParaRPr lang="en-US" sz="5500" kern="1200" dirty="0"/>
        </a:p>
      </dsp:txBody>
      <dsp:txXfrm>
        <a:off x="3247856" y="4834457"/>
        <a:ext cx="7012234" cy="2601539"/>
      </dsp:txXfrm>
    </dsp:sp>
    <dsp:sp modelId="{82091A16-620E-0D4E-A77A-836EBE81D42E}">
      <dsp:nvSpPr>
        <dsp:cNvPr id="0" name=""/>
        <dsp:cNvSpPr/>
      </dsp:nvSpPr>
      <dsp:spPr>
        <a:xfrm>
          <a:off x="10961609" y="3028"/>
          <a:ext cx="7012234" cy="4831429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FDAEBBA-F97E-CC48-A3A1-5E484E6EC861}">
      <dsp:nvSpPr>
        <dsp:cNvPr id="0" name=""/>
        <dsp:cNvSpPr/>
      </dsp:nvSpPr>
      <dsp:spPr>
        <a:xfrm>
          <a:off x="10961609" y="4834457"/>
          <a:ext cx="7012234" cy="2601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1160" tIns="391160" rIns="391160" bIns="0" numCol="1" spcCol="1270" anchor="t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500" kern="1200" dirty="0" smtClean="0"/>
            <a:t>Stanford CS224n: NLP with Deep Learning</a:t>
          </a:r>
          <a:endParaRPr lang="en-US" sz="5500" kern="1200" dirty="0"/>
        </a:p>
      </dsp:txBody>
      <dsp:txXfrm>
        <a:off x="10961609" y="4834457"/>
        <a:ext cx="7012234" cy="26015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>
              <a:defRPr sz="1200"/>
            </a:lvl1pPr>
          </a:lstStyle>
          <a:p>
            <a:endParaRPr lang="en-US" alt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>
              <a:defRPr sz="1200"/>
            </a:lvl1pPr>
          </a:lstStyle>
          <a:p>
            <a:fld id="{D4BA05A0-3789-784B-AE5E-3F4133E72A13}" type="datetimeFigureOut">
              <a:rPr lang="en-US" altLang="x-none"/>
              <a:pPr/>
              <a:t>7/27/18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>
              <a:defRPr sz="1200"/>
            </a:lvl1pPr>
          </a:lstStyle>
          <a:p>
            <a:endParaRPr lang="en-US" alt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>
              <a:defRPr sz="1200"/>
            </a:lvl1pPr>
          </a:lstStyle>
          <a:p>
            <a:fld id="{F4C08422-A46E-2A46-B1E7-000E482604F2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50" name="Rectangle 2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x-none" altLang="x-none" noProof="0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x-none" altLang="x-none" noProof="0" smtClean="0">
                <a:sym typeface="Helvetica Neue" charset="0"/>
              </a:rPr>
              <a:t>Second level</a:t>
            </a:r>
          </a:p>
          <a:p>
            <a:pPr lvl="2"/>
            <a:r>
              <a:rPr lang="x-none" altLang="x-none" noProof="0" smtClean="0">
                <a:sym typeface="Helvetica Neue" charset="0"/>
              </a:rPr>
              <a:t>Third level</a:t>
            </a:r>
          </a:p>
          <a:p>
            <a:pPr lvl="3"/>
            <a:r>
              <a:rPr lang="x-none" altLang="x-none" noProof="0" smtClean="0">
                <a:sym typeface="Helvetica Neue" charset="0"/>
              </a:rPr>
              <a:t>Fourth level</a:t>
            </a:r>
          </a:p>
          <a:p>
            <a:pPr lvl="4"/>
            <a:r>
              <a:rPr lang="x-none" altLang="x-none" noProof="0" smtClean="0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1pPr>
    <a:lvl2pPr indent="2286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2pPr>
    <a:lvl3pPr indent="4572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3pPr>
    <a:lvl4pPr indent="6858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4pPr>
    <a:lvl5pPr indent="9144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lIns="91425" tIns="91425" rIns="91425" bIns="91425">
            <a:noAutofit/>
          </a:bodyPr>
          <a:lstStyle/>
          <a:p>
            <a:pPr eaLnBrk="1"/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923606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lIns="91425" tIns="91425" rIns="91425" bIns="91425">
            <a:noAutofit/>
          </a:bodyPr>
          <a:lstStyle/>
          <a:p>
            <a:pPr eaLnBrk="1"/>
            <a:r>
              <a:rPr lang="en-US" altLang="x-none" dirty="0" smtClean="0"/>
              <a:t>Syllabus:</a:t>
            </a:r>
            <a:r>
              <a:rPr lang="en-US" altLang="x-none" baseline="0" dirty="0" smtClean="0"/>
              <a:t> http://</a:t>
            </a:r>
            <a:r>
              <a:rPr lang="en-US" altLang="x-none" baseline="0" dirty="0" err="1" smtClean="0"/>
              <a:t>web.stanford.edu</a:t>
            </a:r>
            <a:r>
              <a:rPr lang="en-US" altLang="x-none" baseline="0" dirty="0" smtClean="0"/>
              <a:t>/class/cs224n/</a:t>
            </a:r>
            <a:r>
              <a:rPr lang="en-US" altLang="x-none" baseline="0" dirty="0" err="1" smtClean="0"/>
              <a:t>syllabus.html</a:t>
            </a:r>
            <a:endParaRPr lang="en-US" altLang="x-none" baseline="0" smtClean="0"/>
          </a:p>
          <a:p>
            <a:pPr eaLnBrk="1"/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434329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lIns="91425" tIns="91425" rIns="91425" bIns="91425">
            <a:noAutofit/>
          </a:bodyPr>
          <a:lstStyle/>
          <a:p>
            <a:pPr eaLnBrk="1"/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755128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lIns="91425" tIns="91425" rIns="91425" bIns="91425">
            <a:noAutofit/>
          </a:bodyPr>
          <a:lstStyle/>
          <a:p>
            <a:pPr eaLnBrk="1"/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893164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lIns="91425" tIns="91425" rIns="91425" bIns="91425">
            <a:noAutofit/>
          </a:bodyPr>
          <a:lstStyle/>
          <a:p>
            <a:pPr eaLnBrk="1"/>
            <a:r>
              <a:rPr lang="en-US" altLang="x-none" dirty="0" smtClean="0"/>
              <a:t>AI6 Registration Form: https://</a:t>
            </a:r>
            <a:r>
              <a:rPr lang="en-US" altLang="x-none" dirty="0" err="1" smtClean="0"/>
              <a:t>docs.google.com</a:t>
            </a:r>
            <a:r>
              <a:rPr lang="en-US" altLang="x-none" dirty="0" smtClean="0"/>
              <a:t>/forms/d/e/1FAIpQLSd0wx35dx1NJI2C_ciyzoplneu1igltvEACI5KLN6FPWrhO8w/</a:t>
            </a:r>
            <a:r>
              <a:rPr lang="en-US" altLang="x-none" dirty="0" err="1" smtClean="0"/>
              <a:t>viewform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1536045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lIns="91425" tIns="91425" rIns="91425" bIns="91425">
            <a:noAutofit/>
          </a:bodyPr>
          <a:lstStyle/>
          <a:p>
            <a:pPr eaLnBrk="1"/>
            <a:endParaRPr lang="x-none" altLang="x-non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lIns="91425" tIns="91425" rIns="91425" bIns="91425">
            <a:noAutofit/>
          </a:bodyPr>
          <a:lstStyle/>
          <a:p>
            <a:pPr eaLnBrk="1"/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56476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lIns="91425" tIns="91425" rIns="91425" bIns="91425">
            <a:noAutofit/>
          </a:bodyPr>
          <a:lstStyle/>
          <a:p>
            <a:pPr eaLnBrk="1"/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176561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lIns="91425" tIns="91425" rIns="91425" bIns="91425">
            <a:noAutofit/>
          </a:bodyPr>
          <a:lstStyle/>
          <a:p>
            <a:pPr eaLnBrk="1"/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88185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lIns="91425" tIns="91425" rIns="91425" bIns="91425">
            <a:noAutofit/>
          </a:bodyPr>
          <a:lstStyle/>
          <a:p>
            <a:pPr eaLnBrk="1"/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03084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lIns="91425" tIns="91425" rIns="91425" bIns="91425">
            <a:noAutofit/>
          </a:bodyPr>
          <a:lstStyle/>
          <a:p>
            <a:pPr eaLnBrk="1"/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432398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lIns="91425" tIns="91425" rIns="91425" bIns="91425">
            <a:noAutofit/>
          </a:bodyPr>
          <a:lstStyle/>
          <a:p>
            <a:pPr eaLnBrk="1"/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388279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8326D7-EDFA-2F44-A5D5-1AA5CFA94061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071498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1E39A1-CB93-A64B-BB9D-7A2D066781CC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616409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3450" y="952500"/>
            <a:ext cx="5251450" cy="114935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89100" y="952500"/>
            <a:ext cx="15601950" cy="114935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F2EBC4-26FD-6B40-B492-ECF90457486B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330819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8FF356-64BA-B84E-A3FC-44BB55A7A0E4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0397916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92DDAF-503D-C14F-8BC7-7EB0A682BB29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703456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A884E0-DB1B-4147-9733-15E0E53E9326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8831325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89100" y="3238500"/>
            <a:ext cx="10426700" cy="92075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38500"/>
            <a:ext cx="10426700" cy="92075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897AE7-8BFB-C447-A9D9-9A469D18E819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946439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2FA90A-C246-374C-914C-AE35FE69A481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7625673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CBAD704-8B70-4349-A30A-A3C690D602AB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874663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B47AD3D-C763-0C4A-AB23-4B0BA3C0494E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062066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752FAC-FD13-6144-92DD-611A63DAEE05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755869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222F49-C84F-064A-86EE-2615E15BB9EA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0165395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Montserra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FF41B9-37E4-6041-ACEE-D83C829F01FF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767287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0A316E-261D-E046-B364-D54A19E7B66C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3098140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3450" y="952500"/>
            <a:ext cx="5251450" cy="1149350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89100" y="952500"/>
            <a:ext cx="15601950" cy="11493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C92E28-4FB0-5844-B092-E4679BFE4B04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544899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009058-FFCC-734C-B2EC-0FFFAB70E8EF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392778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89100" y="3238500"/>
            <a:ext cx="10426700" cy="9207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38500"/>
            <a:ext cx="10426700" cy="9207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7E5E8B-AF88-1248-8058-7E16768B23E5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69888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4B956A8-EABD-EB46-BF47-D94FB38D3DDC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089528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CC1F9B-A818-FB4E-867F-26C475B3F54A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898075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DC485E-0714-D345-99EC-4FB1F2BEC8B6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040856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4A9A19-72D2-BD4A-B036-52CC40DED37B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439017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Montserra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8F9D25-BF23-6243-AF52-C39721AB5467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598457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/>
          </p:cNvSpPr>
          <p:nvPr/>
        </p:nvSpPr>
        <p:spPr bwMode="auto">
          <a:xfrm>
            <a:off x="-112713" y="-153988"/>
            <a:ext cx="24609426" cy="14023976"/>
          </a:xfrm>
          <a:prstGeom prst="rect">
            <a:avLst/>
          </a:prstGeom>
          <a:solidFill>
            <a:srgbClr val="1F1F1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endParaRPr lang="x-none" altLang="x-none" sz="3200">
              <a:solidFill>
                <a:srgbClr val="FFFFFF"/>
              </a:solidFill>
            </a:endParaRPr>
          </a:p>
        </p:txBody>
      </p:sp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-712788" y="4243388"/>
            <a:ext cx="1768476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sp>
        <p:nvSpPr>
          <p:cNvPr id="1027" name="Line 3"/>
          <p:cNvSpPr>
            <a:spLocks noChangeShapeType="1"/>
          </p:cNvSpPr>
          <p:nvPr/>
        </p:nvSpPr>
        <p:spPr bwMode="auto">
          <a:xfrm>
            <a:off x="-712788" y="7007225"/>
            <a:ext cx="1768476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pic>
        <p:nvPicPr>
          <p:cNvPr id="1028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3355975"/>
            <a:ext cx="3165475" cy="172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2988" y="6153150"/>
            <a:ext cx="3165475" cy="172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42988" y="8839200"/>
            <a:ext cx="3165475" cy="172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-712788" y="9783763"/>
            <a:ext cx="1768476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pic>
        <p:nvPicPr>
          <p:cNvPr id="1032" name="Picture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1042988" y="11379200"/>
            <a:ext cx="3165475" cy="172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-712788" y="12323763"/>
            <a:ext cx="1768476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sp>
        <p:nvSpPr>
          <p:cNvPr id="1034" name="Rectangle 10"/>
          <p:cNvSpPr>
            <a:spLocks noGrp="1"/>
          </p:cNvSpPr>
          <p:nvPr>
            <p:ph type="title"/>
          </p:nvPr>
        </p:nvSpPr>
        <p:spPr bwMode="auto">
          <a:xfrm>
            <a:off x="1689100" y="952500"/>
            <a:ext cx="210058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x-none" altLang="x-none">
                <a:sym typeface="Playfair Display" charset="0"/>
              </a:rPr>
              <a:t>Click to edit Master title style</a:t>
            </a:r>
          </a:p>
        </p:txBody>
      </p:sp>
      <p:sp>
        <p:nvSpPr>
          <p:cNvPr id="1035" name="Rectangle 11"/>
          <p:cNvSpPr>
            <a:spLocks noGrp="1"/>
          </p:cNvSpPr>
          <p:nvPr>
            <p:ph type="body" idx="1"/>
          </p:nvPr>
        </p:nvSpPr>
        <p:spPr bwMode="auto">
          <a:xfrm>
            <a:off x="1689100" y="3238500"/>
            <a:ext cx="21005800" cy="920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x-none" altLang="x-none">
                <a:sym typeface="Montserrat" charset="0"/>
              </a:rPr>
              <a:t>Click to edit Master text styles</a:t>
            </a:r>
          </a:p>
          <a:p>
            <a:pPr lvl="1"/>
            <a:r>
              <a:rPr lang="x-none" altLang="x-none">
                <a:sym typeface="Montserrat" charset="0"/>
              </a:rPr>
              <a:t>Second level</a:t>
            </a:r>
          </a:p>
          <a:p>
            <a:pPr lvl="2"/>
            <a:r>
              <a:rPr lang="x-none" altLang="x-none">
                <a:sym typeface="Montserrat" charset="0"/>
              </a:rPr>
              <a:t>Third level</a:t>
            </a:r>
          </a:p>
          <a:p>
            <a:pPr lvl="3"/>
            <a:r>
              <a:rPr lang="x-none" altLang="x-none">
                <a:sym typeface="Montserrat" charset="0"/>
              </a:rPr>
              <a:t>Fourth level</a:t>
            </a:r>
          </a:p>
          <a:p>
            <a:pPr lvl="4"/>
            <a:r>
              <a:rPr lang="x-none" altLang="x-none">
                <a:sym typeface="Montserrat" charset="0"/>
              </a:rPr>
              <a:t>Fifth level</a:t>
            </a:r>
          </a:p>
        </p:txBody>
      </p:sp>
      <p:sp>
        <p:nvSpPr>
          <p:cNvPr id="1036" name="Rectangle 12"/>
          <p:cNvSpPr>
            <a:spLocks noGrp="1"/>
          </p:cNvSpPr>
          <p:nvPr>
            <p:ph type="sldNum" sz="quarter" idx="2"/>
          </p:nvPr>
        </p:nvSpPr>
        <p:spPr bwMode="auto">
          <a:xfrm>
            <a:off x="11958638" y="13081000"/>
            <a:ext cx="452437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lvl1pPr algn="ctr" eaLnBrk="1">
              <a:defRPr sz="2400"/>
            </a:lvl1pPr>
          </a:lstStyle>
          <a:p>
            <a:fld id="{7E147EB5-E814-334E-9727-3D2275F26478}" type="slidenum">
              <a:rPr lang="x-none" altLang="x-none"/>
              <a:pPr/>
              <a:t>‹#›</a:t>
            </a:fld>
            <a:endParaRPr lang="x-none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912" r:id="rId7"/>
    <p:sldLayoutId id="2147483898" r:id="rId8"/>
    <p:sldLayoutId id="2147483899" r:id="rId9"/>
    <p:sldLayoutId id="2147483900" r:id="rId10"/>
    <p:sldLayoutId id="2147483901" r:id="rId11"/>
  </p:sldLayoutIdLst>
  <p:txStyles>
    <p:titleStyle>
      <a:lvl1pPr algn="ctr" defTabSz="825500" rtl="0" eaLnBrk="0" fontAlgn="base" hangingPunct="0">
        <a:spcBef>
          <a:spcPct val="0"/>
        </a:spcBef>
        <a:spcAft>
          <a:spcPct val="0"/>
        </a:spcAft>
        <a:defRPr sz="11200" kern="1200">
          <a:solidFill>
            <a:srgbClr val="000000"/>
          </a:solidFill>
          <a:latin typeface="+mj-lt"/>
          <a:ea typeface="+mj-ea"/>
          <a:cs typeface="+mj-cs"/>
          <a:sym typeface="Playfair Display" charset="0"/>
        </a:defRPr>
      </a:lvl1pPr>
      <a:lvl2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2pPr>
      <a:lvl3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3pPr>
      <a:lvl4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4pPr>
      <a:lvl5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5pPr>
      <a:lvl6pPr marL="4572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6pPr>
      <a:lvl7pPr marL="9144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7pPr>
      <a:lvl8pPr marL="13716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8pPr>
      <a:lvl9pPr marL="18288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9pPr>
    </p:titleStyle>
    <p:bodyStyle>
      <a:lvl1pPr marL="63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Montserrat" charset="0"/>
        </a:defRPr>
      </a:lvl1pPr>
      <a:lvl2pPr marL="1270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Montserrat" charset="0"/>
        </a:defRPr>
      </a:lvl2pPr>
      <a:lvl3pPr marL="190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Montserrat" charset="0"/>
        </a:defRPr>
      </a:lvl3pPr>
      <a:lvl4pPr marL="2540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Montserrat" charset="0"/>
        </a:defRPr>
      </a:lvl4pPr>
      <a:lvl5pPr marL="317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Montserra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1079500" y="11512550"/>
            <a:ext cx="1587500" cy="182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-712788" y="12323763"/>
            <a:ext cx="1768476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sp>
        <p:nvSpPr>
          <p:cNvPr id="1036" name="Rectangle 12"/>
          <p:cNvSpPr>
            <a:spLocks noGrp="1"/>
          </p:cNvSpPr>
          <p:nvPr>
            <p:ph type="sldNum" sz="quarter" idx="2"/>
          </p:nvPr>
        </p:nvSpPr>
        <p:spPr bwMode="auto">
          <a:xfrm>
            <a:off x="11958638" y="13081000"/>
            <a:ext cx="452437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lvl1pPr algn="ctr" eaLnBrk="1">
              <a:defRPr sz="2400"/>
            </a:lvl1pPr>
          </a:lstStyle>
          <a:p>
            <a:fld id="{8870CF81-0762-844F-A943-C9F994F03586}" type="slidenum">
              <a:rPr lang="x-none" altLang="x-none"/>
              <a:pPr/>
              <a:t>‹#›</a:t>
            </a:fld>
            <a:endParaRPr lang="x-none" altLang="x-none"/>
          </a:p>
        </p:txBody>
      </p:sp>
      <p:pic>
        <p:nvPicPr>
          <p:cNvPr id="13317" name="Picture 1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50" y="1194276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05" r:id="rId4"/>
    <p:sldLayoutId id="2147483906" r:id="rId5"/>
    <p:sldLayoutId id="2147483907" r:id="rId6"/>
    <p:sldLayoutId id="2147483913" r:id="rId7"/>
    <p:sldLayoutId id="2147483908" r:id="rId8"/>
    <p:sldLayoutId id="2147483909" r:id="rId9"/>
    <p:sldLayoutId id="2147483910" r:id="rId10"/>
    <p:sldLayoutId id="2147483911" r:id="rId11"/>
  </p:sldLayoutIdLst>
  <p:txStyles>
    <p:titleStyle>
      <a:lvl1pPr algn="ctr" defTabSz="825500" rtl="0" eaLnBrk="0" fontAlgn="base" hangingPunct="0">
        <a:spcBef>
          <a:spcPct val="0"/>
        </a:spcBef>
        <a:spcAft>
          <a:spcPct val="0"/>
        </a:spcAft>
        <a:defRPr sz="11200" kern="1200">
          <a:solidFill>
            <a:srgbClr val="000000"/>
          </a:solidFill>
          <a:latin typeface="+mj-lt"/>
          <a:ea typeface="+mj-ea"/>
          <a:cs typeface="+mj-cs"/>
          <a:sym typeface="Playfair Display" charset="0"/>
        </a:defRPr>
      </a:lvl1pPr>
      <a:lvl2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2pPr>
      <a:lvl3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3pPr>
      <a:lvl4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4pPr>
      <a:lvl5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5pPr>
      <a:lvl6pPr marL="4572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6pPr>
      <a:lvl7pPr marL="9144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7pPr>
      <a:lvl8pPr marL="13716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8pPr>
      <a:lvl9pPr marL="18288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9pPr>
    </p:titleStyle>
    <p:bodyStyle>
      <a:lvl1pPr marL="63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Montserrat" charset="0"/>
        </a:defRPr>
      </a:lvl1pPr>
      <a:lvl2pPr marL="1270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Montserrat" charset="0"/>
        </a:defRPr>
      </a:lvl2pPr>
      <a:lvl3pPr marL="190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Montserrat" charset="0"/>
        </a:defRPr>
      </a:lvl3pPr>
      <a:lvl4pPr marL="2540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Montserrat" charset="0"/>
        </a:defRPr>
      </a:lvl4pPr>
      <a:lvl5pPr marL="317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Montserra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hyperlink" Target="http://course.fast.ai/lessons/lesson1.html" TargetMode="External"/><Relationship Id="rId5" Type="http://schemas.openxmlformats.org/officeDocument/2006/relationships/hyperlink" Target="http://forums.fast.ai/t/wiki-lesson-1/9398" TargetMode="External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hyperlink" Target="https://www.youtube.com/watch?v=OQQ-W_63UgQ&amp;list=PL3FW7Lu3i5Jsnh1rnUwq_TcylNr7EkRe6" TargetMode="External"/><Relationship Id="rId5" Type="http://schemas.openxmlformats.org/officeDocument/2006/relationships/hyperlink" Target="http://web.stanford.edu/class/cs224n/lectures/lecture1.pdf" TargetMode="External"/><Relationship Id="rId6" Type="http://schemas.openxmlformats.org/officeDocument/2006/relationships/hyperlink" Target="http://web.stanford.edu/class/cs224n/readings/cs229-linalg.pdf" TargetMode="External"/><Relationship Id="rId7" Type="http://schemas.openxmlformats.org/officeDocument/2006/relationships/hyperlink" Target="http://web.stanford.edu/class/cs224n/readings/cs229-prob.pdf" TargetMode="External"/><Relationship Id="rId8" Type="http://schemas.openxmlformats.org/officeDocument/2006/relationships/hyperlink" Target="http://web.stanford.edu/class/cs224n/readings/cs229-cvxopt.pdf" TargetMode="External"/><Relationship Id="rId9" Type="http://schemas.openxmlformats.org/officeDocument/2006/relationships/hyperlink" Target="http://cs231n.github.io/optimization-1/" TargetMode="External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jpeg"/><Relationship Id="rId7" Type="http://schemas.openxmlformats.org/officeDocument/2006/relationships/hyperlink" Target="https://twitter.com/AISaturdays" TargetMode="External"/><Relationship Id="rId8" Type="http://schemas.openxmlformats.org/officeDocument/2006/relationships/hyperlink" Target="https://twitter.com/SaturdaysAi" TargetMode="External"/><Relationship Id="rId9" Type="http://schemas.openxmlformats.org/officeDocument/2006/relationships/hyperlink" Target="https://ai6forums.nurture.ai/" TargetMode="External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2"/>
          <p:cNvSpPr>
            <a:spLocks noChangeShapeType="1"/>
          </p:cNvSpPr>
          <p:nvPr/>
        </p:nvSpPr>
        <p:spPr bwMode="auto">
          <a:xfrm>
            <a:off x="-538163" y="5283200"/>
            <a:ext cx="4610101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sp>
        <p:nvSpPr>
          <p:cNvPr id="8200" name="Line 8"/>
          <p:cNvSpPr>
            <a:spLocks noChangeShapeType="1"/>
          </p:cNvSpPr>
          <p:nvPr/>
        </p:nvSpPr>
        <p:spPr bwMode="auto">
          <a:xfrm>
            <a:off x="20248563" y="5283200"/>
            <a:ext cx="467360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pic>
        <p:nvPicPr>
          <p:cNvPr id="1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2363" y="4343400"/>
            <a:ext cx="115062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7" name="Rectangle 16"/>
          <p:cNvSpPr>
            <a:spLocks/>
          </p:cNvSpPr>
          <p:nvPr/>
        </p:nvSpPr>
        <p:spPr bwMode="auto">
          <a:xfrm>
            <a:off x="9205913" y="5260221"/>
            <a:ext cx="10580687" cy="2626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en-US" altLang="x-none" sz="6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  <a:sym typeface="Playfair Display" charset="0"/>
              </a:rPr>
              <a:t>AI Saturdays Kickoff</a:t>
            </a:r>
            <a:endParaRPr lang="en-US" altLang="x-none" sz="6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  <a:sym typeface="Playfair Display" charset="0"/>
            </a:endParaRPr>
          </a:p>
          <a:p>
            <a:pPr algn="ctr" eaLnBrk="1">
              <a:defRPr/>
            </a:pPr>
            <a:endParaRPr lang="en-US" altLang="x-none" sz="6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  <a:sym typeface="Playfair Display" charset="0"/>
            </a:endParaRPr>
          </a:p>
          <a:p>
            <a:pPr algn="ctr" eaLnBrk="1">
              <a:defRPr/>
            </a:pPr>
            <a:r>
              <a:rPr lang="en-US" altLang="x-none" sz="4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  <a:sym typeface="Playfair Display" charset="0"/>
              </a:rPr>
              <a:t>AI6 Week 0</a:t>
            </a:r>
            <a:endParaRPr lang="x-none" altLang="x-none" sz="4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  <a:sym typeface="Playfair Display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990600" y="10904531"/>
            <a:ext cx="6477000" cy="2811469"/>
            <a:chOff x="-2133600" y="9177337"/>
            <a:chExt cx="10439400" cy="4695082"/>
          </a:xfrm>
        </p:grpSpPr>
        <p:pic>
          <p:nvPicPr>
            <p:cNvPr id="27653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800" y="9177337"/>
              <a:ext cx="2514599" cy="2514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54" name="TextBox 4"/>
            <p:cNvSpPr txBox="1">
              <a:spLocks noChangeArrowheads="1"/>
            </p:cNvSpPr>
            <p:nvPr/>
          </p:nvSpPr>
          <p:spPr bwMode="auto">
            <a:xfrm>
              <a:off x="-2133600" y="11713706"/>
              <a:ext cx="10439400" cy="2158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x-none" sz="5400" dirty="0">
                  <a:solidFill>
                    <a:srgbClr val="0070C0"/>
                  </a:solidFill>
                </a:rPr>
                <a:t>Oxygen </a:t>
              </a:r>
              <a:r>
                <a:rPr lang="en-US" altLang="x-none" sz="5400" dirty="0" smtClean="0">
                  <a:solidFill>
                    <a:srgbClr val="0070C0"/>
                  </a:solidFill>
                </a:rPr>
                <a:t>AI</a:t>
              </a:r>
            </a:p>
            <a:p>
              <a:pPr algn="ctr"/>
              <a:r>
                <a:rPr lang="en-US" altLang="x-none" sz="2400" dirty="0" smtClean="0">
                  <a:solidFill>
                    <a:srgbClr val="0070C0"/>
                  </a:solidFill>
                </a:rPr>
                <a:t>Optimize Your Outcomes</a:t>
              </a:r>
              <a:endParaRPr lang="en-US" altLang="x-none" sz="2400" dirty="0">
                <a:solidFill>
                  <a:srgbClr val="0070C0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1588" y="4825084"/>
            <a:ext cx="3429000" cy="1748317"/>
          </a:xfrm>
          <a:prstGeom prst="rect">
            <a:avLst/>
          </a:prstGeom>
        </p:spPr>
      </p:pic>
    </p:spTree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6350" y="2482850"/>
            <a:ext cx="631825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6000">
              <a:solidFill>
                <a:schemeClr val="bg1"/>
              </a:solidFill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17830800" y="2482850"/>
            <a:ext cx="6646863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08125"/>
            <a:ext cx="115062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6705600" y="2016057"/>
            <a:ext cx="10896600" cy="933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lvl="1" indent="0" algn="ctr"/>
            <a:r>
              <a:rPr lang="en-US" sz="5400">
                <a:solidFill>
                  <a:srgbClr val="0070C0"/>
                </a:solidFill>
              </a:rPr>
              <a:t>Fast AI Detailed Overview</a:t>
            </a:r>
            <a:endParaRPr lang="en-US" sz="5400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077700" y="4049398"/>
            <a:ext cx="12039600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Weekly Course Content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sz="4000" dirty="0" smtClean="0"/>
              <a:t>Recognizing Cats and Dogs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sz="4000" dirty="0" smtClean="0"/>
              <a:t>Improving Your Image Classifier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sz="4000" dirty="0" smtClean="0"/>
              <a:t>Understanding Convolutions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sz="4000" dirty="0" smtClean="0"/>
              <a:t>Structured, Time Series &amp; Language Models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sz="4000" dirty="0" smtClean="0"/>
              <a:t>Collaborative Filtering. Inside the Training Loop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sz="4000" dirty="0" smtClean="0"/>
              <a:t>Interpreting </a:t>
            </a:r>
            <a:r>
              <a:rPr lang="en-US" sz="4000" dirty="0" err="1" smtClean="0"/>
              <a:t>Embeddings</a:t>
            </a:r>
            <a:r>
              <a:rPr lang="en-US" sz="4000" dirty="0" smtClean="0"/>
              <a:t>. RNN from Scratch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sz="4000" dirty="0" err="1" smtClean="0"/>
              <a:t>Resnets</a:t>
            </a:r>
            <a:r>
              <a:rPr lang="en-US" sz="4000" dirty="0" smtClean="0"/>
              <a:t> from Scratch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219200" y="3924371"/>
            <a:ext cx="9296400" cy="39395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“Learn </a:t>
            </a:r>
            <a:r>
              <a:rPr lang="en-US"/>
              <a:t>how to build state of the art models without needing graduate-level math—but also without dumbing anything down</a:t>
            </a:r>
            <a:r>
              <a:rPr lang="en-US" smtClean="0"/>
              <a:t>.”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6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"/>
    </mc:Choice>
    <mc:Fallback xmlns="">
      <p:transition spd="slow" advTm="368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6350" y="1127125"/>
            <a:ext cx="631825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6000">
              <a:solidFill>
                <a:schemeClr val="bg1"/>
              </a:solidFill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17830800" y="1127125"/>
            <a:ext cx="6646863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2400"/>
            <a:ext cx="115062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6705600" y="660332"/>
            <a:ext cx="10896600" cy="933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lvl="1" indent="0" algn="ctr"/>
            <a:r>
              <a:rPr lang="en-US" sz="5400" dirty="0" smtClean="0">
                <a:solidFill>
                  <a:srgbClr val="0070C0"/>
                </a:solidFill>
              </a:rPr>
              <a:t>CS224n Detailed </a:t>
            </a:r>
            <a:r>
              <a:rPr lang="en-US" sz="5400" dirty="0">
                <a:solidFill>
                  <a:srgbClr val="0070C0"/>
                </a:solidFill>
              </a:rPr>
              <a:t>Overview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92212" y="1828800"/>
            <a:ext cx="17658588" cy="1240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Weekly Course Content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Intro to NLP &amp; Deep Learning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Word Vectors 1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Word Vectors 2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Neural Networks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Back Propagation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Intro to </a:t>
            </a:r>
            <a:r>
              <a:rPr lang="en-US" sz="4000" b="1" dirty="0" err="1" smtClean="0"/>
              <a:t>TensorFlow</a:t>
            </a:r>
            <a:endParaRPr lang="en-US" sz="4000" b="1" dirty="0" smtClean="0"/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Dependency Parsing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RNN and Language Models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Vanishing Gradients, Fancy RNNs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Machine Translation, Seq2Seq and Attention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Advanced Attention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Transformer Networks and CNNs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Co-reference Resolution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/>
              <a:t> </a:t>
            </a:r>
            <a:r>
              <a:rPr lang="en-US" sz="4000" b="1" dirty="0" smtClean="0"/>
              <a:t>Tree RNNs and Constituency Parsing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Advanced Architectures and Memory Networks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Reinforcement Learning for NLP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Semi-Supervised Learning for NLP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Future of NLP Models, Multi-task Learning and QA Systems</a:t>
            </a:r>
          </a:p>
          <a:p>
            <a:pPr marL="742950" indent="-742950" algn="ctr">
              <a:buFont typeface="+mj-lt"/>
              <a:buAutoNum type="arabicPeriod"/>
            </a:pPr>
            <a:endParaRPr lang="en-US" sz="4000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219200" y="3924371"/>
            <a:ext cx="9296400" cy="31700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“Students will learn </a:t>
            </a:r>
            <a:r>
              <a:rPr lang="en-US" dirty="0"/>
              <a:t>to implement, train, debug, visualize and invent their own neural network models</a:t>
            </a:r>
            <a:r>
              <a:rPr lang="en-US" dirty="0" smtClean="0"/>
              <a:t>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89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"/>
    </mc:Choice>
    <mc:Fallback xmlns="">
      <p:transition spd="slow" advTm="368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6350" y="2482850"/>
            <a:ext cx="631825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6000">
              <a:solidFill>
                <a:schemeClr val="bg1"/>
              </a:solidFill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17830800" y="2482850"/>
            <a:ext cx="6646863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08125"/>
            <a:ext cx="115062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6705600" y="2016056"/>
            <a:ext cx="10896600" cy="933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lvl="1" indent="0" algn="ctr"/>
            <a:r>
              <a:rPr lang="en-US" sz="5400" dirty="0">
                <a:solidFill>
                  <a:srgbClr val="0070C0"/>
                </a:solidFill>
              </a:rPr>
              <a:t>Fast AI </a:t>
            </a:r>
            <a:r>
              <a:rPr lang="mr-IN" sz="5400" dirty="0">
                <a:solidFill>
                  <a:srgbClr val="0070C0"/>
                </a:solidFill>
              </a:rPr>
              <a:t>–</a:t>
            </a:r>
            <a:r>
              <a:rPr lang="en-US" sz="5400" dirty="0">
                <a:solidFill>
                  <a:srgbClr val="0070C0"/>
                </a:solidFill>
              </a:rPr>
              <a:t> Week 1</a:t>
            </a:r>
          </a:p>
        </p:txBody>
      </p:sp>
      <p:sp>
        <p:nvSpPr>
          <p:cNvPr id="10" name="Rectangle 9"/>
          <p:cNvSpPr>
            <a:spLocks/>
          </p:cNvSpPr>
          <p:nvPr/>
        </p:nvSpPr>
        <p:spPr bwMode="auto">
          <a:xfrm>
            <a:off x="904175" y="3457575"/>
            <a:ext cx="14349016" cy="8227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L="342900" indent="-3429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1085850" indent="-8572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228600" lvl="1" indent="0" algn="ctr"/>
            <a:r>
              <a:rPr lang="en-US" sz="4400" b="1" dirty="0" smtClean="0">
                <a:solidFill>
                  <a:srgbClr val="0070C0"/>
                </a:solidFill>
              </a:rPr>
              <a:t>Pre-Work</a:t>
            </a:r>
            <a:endParaRPr lang="en-US" sz="4400" b="1" dirty="0">
              <a:solidFill>
                <a:srgbClr val="0070C0"/>
              </a:solidFill>
            </a:endParaRPr>
          </a:p>
          <a:p>
            <a:pPr marL="228600" lvl="1" indent="0"/>
            <a:endParaRPr lang="en-US" sz="4400" u="sng" dirty="0" smtClean="0">
              <a:solidFill>
                <a:srgbClr val="0070C0"/>
              </a:solidFill>
            </a:endParaRPr>
          </a:p>
          <a:p>
            <a:pPr marL="228600" lvl="1" indent="0"/>
            <a:r>
              <a:rPr lang="en-US" sz="4400" u="sng" dirty="0" smtClean="0">
                <a:solidFill>
                  <a:srgbClr val="0070C0"/>
                </a:solidFill>
              </a:rPr>
              <a:t>Video</a:t>
            </a:r>
            <a:r>
              <a:rPr lang="en-US" sz="4400" dirty="0">
                <a:solidFill>
                  <a:srgbClr val="0070C0"/>
                </a:solidFill>
              </a:rPr>
              <a:t>: </a:t>
            </a:r>
            <a:r>
              <a:rPr lang="en-US" sz="4400" dirty="0">
                <a:solidFill>
                  <a:srgbClr val="0070C0"/>
                </a:solidFill>
                <a:hlinkClick r:id="rId4"/>
              </a:rPr>
              <a:t>http://</a:t>
            </a:r>
            <a:r>
              <a:rPr lang="en-US" sz="4400" dirty="0" smtClean="0">
                <a:solidFill>
                  <a:srgbClr val="0070C0"/>
                </a:solidFill>
                <a:hlinkClick r:id="rId4"/>
              </a:rPr>
              <a:t>course.fast.ai/lessons/lesson1.html</a:t>
            </a:r>
            <a:endParaRPr lang="en-US" sz="4400" dirty="0" smtClean="0">
              <a:solidFill>
                <a:srgbClr val="0070C0"/>
              </a:solidFill>
            </a:endParaRPr>
          </a:p>
          <a:p>
            <a:pPr marL="228600" lvl="1" indent="0"/>
            <a:endParaRPr lang="en-US" sz="4400" u="sng" dirty="0" smtClean="0">
              <a:solidFill>
                <a:srgbClr val="0070C0"/>
              </a:solidFill>
            </a:endParaRPr>
          </a:p>
          <a:p>
            <a:pPr marL="228600" lvl="1" indent="0"/>
            <a:r>
              <a:rPr lang="en-US" sz="4400" u="sng" dirty="0" smtClean="0">
                <a:solidFill>
                  <a:srgbClr val="0070C0"/>
                </a:solidFill>
              </a:rPr>
              <a:t>Lesson </a:t>
            </a:r>
            <a:r>
              <a:rPr lang="en-US" sz="4400" u="sng" dirty="0">
                <a:solidFill>
                  <a:srgbClr val="0070C0"/>
                </a:solidFill>
              </a:rPr>
              <a:t>Wiki</a:t>
            </a:r>
            <a:r>
              <a:rPr lang="en-US" sz="4400" dirty="0">
                <a:solidFill>
                  <a:srgbClr val="0070C0"/>
                </a:solidFill>
              </a:rPr>
              <a:t>: </a:t>
            </a:r>
            <a:r>
              <a:rPr lang="en-US" sz="4400" dirty="0">
                <a:solidFill>
                  <a:srgbClr val="0070C0"/>
                </a:solidFill>
                <a:hlinkClick r:id="rId5"/>
              </a:rPr>
              <a:t>http://</a:t>
            </a:r>
            <a:r>
              <a:rPr lang="en-US" sz="4400" dirty="0" smtClean="0">
                <a:solidFill>
                  <a:srgbClr val="0070C0"/>
                </a:solidFill>
                <a:hlinkClick r:id="rId5"/>
              </a:rPr>
              <a:t>forums.fast.ai/t/wiki-lesson-1/9398</a:t>
            </a:r>
            <a:endParaRPr lang="en-US" sz="4400" dirty="0" smtClean="0">
              <a:solidFill>
                <a:srgbClr val="0070C0"/>
              </a:solidFill>
            </a:endParaRPr>
          </a:p>
          <a:p>
            <a:pPr marL="228600" lvl="1" indent="0"/>
            <a:endParaRPr lang="en-US" sz="4400" dirty="0" smtClean="0">
              <a:solidFill>
                <a:srgbClr val="0070C0"/>
              </a:solidFill>
            </a:endParaRPr>
          </a:p>
          <a:p>
            <a:pPr marL="228600" lvl="1" indent="0"/>
            <a:r>
              <a:rPr lang="en-US" sz="4400" u="sng" dirty="0" smtClean="0">
                <a:solidFill>
                  <a:srgbClr val="0070C0"/>
                </a:solidFill>
              </a:rPr>
              <a:t>Reading</a:t>
            </a:r>
            <a:r>
              <a:rPr lang="en-US" sz="4400" dirty="0" smtClean="0">
                <a:solidFill>
                  <a:srgbClr val="0070C0"/>
                </a:solidFill>
              </a:rPr>
              <a:t>: Found in Lesson Wiki</a:t>
            </a:r>
          </a:p>
          <a:p>
            <a:pPr marL="228600" lvl="1" indent="0"/>
            <a:endParaRPr lang="en-US" sz="4400" dirty="0">
              <a:solidFill>
                <a:srgbClr val="0070C0"/>
              </a:solidFill>
            </a:endParaRPr>
          </a:p>
          <a:p>
            <a:pPr marL="228600" lvl="1" indent="0"/>
            <a:r>
              <a:rPr lang="en-US" sz="4400" u="sng" dirty="0" smtClean="0">
                <a:solidFill>
                  <a:srgbClr val="0070C0"/>
                </a:solidFill>
              </a:rPr>
              <a:t>Coding Goals</a:t>
            </a:r>
            <a:r>
              <a:rPr lang="en-US" sz="4400" dirty="0" smtClean="0">
                <a:solidFill>
                  <a:srgbClr val="0070C0"/>
                </a:solidFill>
              </a:rPr>
              <a:t>: </a:t>
            </a:r>
          </a:p>
          <a:p>
            <a:pPr marL="800100" lvl="1" indent="-571500">
              <a:buFont typeface="Arial" charset="0"/>
              <a:buChar char="•"/>
            </a:pPr>
            <a:r>
              <a:rPr lang="en-US" sz="4400" dirty="0" smtClean="0">
                <a:solidFill>
                  <a:srgbClr val="0070C0"/>
                </a:solidFill>
              </a:rPr>
              <a:t>Minimum: run through the Notebook and understand it</a:t>
            </a:r>
          </a:p>
          <a:p>
            <a:pPr marL="800100" lvl="1" indent="-571500">
              <a:buFont typeface="Arial" charset="0"/>
              <a:buChar char="•"/>
            </a:pPr>
            <a:r>
              <a:rPr lang="en-US" sz="4400" dirty="0" smtClean="0">
                <a:solidFill>
                  <a:srgbClr val="0070C0"/>
                </a:solidFill>
              </a:rPr>
              <a:t>Ideal: Recreate the code from scratch without aid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3191" y="3608168"/>
            <a:ext cx="9248856" cy="772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43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"/>
    </mc:Choice>
    <mc:Fallback xmlns="">
      <p:transition spd="slow" advTm="68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6350" y="1431925"/>
            <a:ext cx="631825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6000">
              <a:solidFill>
                <a:schemeClr val="bg1"/>
              </a:solidFill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17830800" y="1431925"/>
            <a:ext cx="6646863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57200"/>
            <a:ext cx="115062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6705600" y="965132"/>
            <a:ext cx="10896600" cy="933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lvl="1" indent="0" algn="ctr"/>
            <a:r>
              <a:rPr lang="en-US" sz="5400" dirty="0" smtClean="0">
                <a:solidFill>
                  <a:srgbClr val="0070C0"/>
                </a:solidFill>
              </a:rPr>
              <a:t>CS224n </a:t>
            </a:r>
            <a:r>
              <a:rPr lang="mr-IN" sz="5400" dirty="0" smtClean="0">
                <a:solidFill>
                  <a:srgbClr val="0070C0"/>
                </a:solidFill>
              </a:rPr>
              <a:t>–</a:t>
            </a:r>
            <a:r>
              <a:rPr lang="en-US" sz="5400" dirty="0" smtClean="0">
                <a:solidFill>
                  <a:srgbClr val="0070C0"/>
                </a:solidFill>
              </a:rPr>
              <a:t> Week 1</a:t>
            </a:r>
            <a:endParaRPr lang="en-US" sz="5400" dirty="0">
              <a:solidFill>
                <a:srgbClr val="0070C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4800" y="2431034"/>
            <a:ext cx="13813536" cy="109260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28600" lvl="1" indent="0" algn="ctr"/>
            <a:r>
              <a:rPr lang="en-US" sz="4400" b="1" dirty="0" smtClean="0">
                <a:solidFill>
                  <a:srgbClr val="0070C0"/>
                </a:solidFill>
              </a:rPr>
              <a:t>Pre-Work</a:t>
            </a:r>
          </a:p>
          <a:p>
            <a:pPr marL="228600" lvl="1" indent="0"/>
            <a:r>
              <a:rPr lang="en-US" sz="4400" u="sng" dirty="0" smtClean="0">
                <a:solidFill>
                  <a:srgbClr val="0070C0"/>
                </a:solidFill>
              </a:rPr>
              <a:t>Video</a:t>
            </a:r>
            <a:r>
              <a:rPr lang="en-US" sz="4400" dirty="0">
                <a:solidFill>
                  <a:srgbClr val="0070C0"/>
                </a:solidFill>
              </a:rPr>
              <a:t>: </a:t>
            </a:r>
            <a:endParaRPr lang="en-US" sz="4400" dirty="0" smtClean="0">
              <a:solidFill>
                <a:srgbClr val="0070C0"/>
              </a:solidFill>
            </a:endParaRPr>
          </a:p>
          <a:p>
            <a:pPr marL="228600" lvl="1" indent="0"/>
            <a:r>
              <a:rPr lang="en-US" sz="4400" dirty="0" smtClean="0">
                <a:solidFill>
                  <a:srgbClr val="0070C0"/>
                </a:solidFill>
                <a:hlinkClick r:id="rId4"/>
              </a:rPr>
              <a:t>https</a:t>
            </a:r>
            <a:r>
              <a:rPr lang="en-US" sz="4400" dirty="0">
                <a:solidFill>
                  <a:srgbClr val="0070C0"/>
                </a:solidFill>
                <a:hlinkClick r:id="rId4"/>
              </a:rPr>
              <a:t>://</a:t>
            </a:r>
            <a:r>
              <a:rPr lang="en-US" sz="4400" dirty="0" smtClean="0">
                <a:solidFill>
                  <a:srgbClr val="0070C0"/>
                </a:solidFill>
                <a:hlinkClick r:id="rId4"/>
              </a:rPr>
              <a:t>www.youtube.com/watch?v=OQQ-W_63UgQ&amp;list=PL3FW7Lu3i5Jsnh1rnUwq_TcylNr7EkRe6</a:t>
            </a:r>
            <a:endParaRPr lang="en-US" sz="4400" dirty="0" smtClean="0">
              <a:solidFill>
                <a:srgbClr val="0070C0"/>
              </a:solidFill>
            </a:endParaRPr>
          </a:p>
          <a:p>
            <a:pPr marL="228600" lvl="1" indent="0"/>
            <a:endParaRPr lang="en-US" sz="4400" u="sng" dirty="0">
              <a:solidFill>
                <a:srgbClr val="0070C0"/>
              </a:solidFill>
            </a:endParaRPr>
          </a:p>
          <a:p>
            <a:pPr marL="228600" lvl="1" indent="0"/>
            <a:r>
              <a:rPr lang="en-US" sz="4400" u="sng" dirty="0" smtClean="0">
                <a:solidFill>
                  <a:srgbClr val="0070C0"/>
                </a:solidFill>
              </a:rPr>
              <a:t>Slides</a:t>
            </a:r>
            <a:r>
              <a:rPr lang="en-US" sz="4400" dirty="0">
                <a:solidFill>
                  <a:srgbClr val="0070C0"/>
                </a:solidFill>
              </a:rPr>
              <a:t>: </a:t>
            </a:r>
            <a:r>
              <a:rPr lang="en-US" sz="4400" dirty="0">
                <a:solidFill>
                  <a:srgbClr val="0070C0"/>
                </a:solidFill>
                <a:hlinkClick r:id="rId5"/>
              </a:rPr>
              <a:t>http://</a:t>
            </a:r>
            <a:r>
              <a:rPr lang="en-US" sz="4400" dirty="0" smtClean="0">
                <a:solidFill>
                  <a:srgbClr val="0070C0"/>
                </a:solidFill>
                <a:hlinkClick r:id="rId5"/>
              </a:rPr>
              <a:t>web.stanford.edu/class/cs224n/lectures/lecture1.pdf</a:t>
            </a:r>
            <a:endParaRPr lang="en-US" sz="4400" dirty="0" smtClean="0">
              <a:solidFill>
                <a:srgbClr val="0070C0"/>
              </a:solidFill>
            </a:endParaRPr>
          </a:p>
          <a:p>
            <a:pPr marL="228600" lvl="1" indent="0"/>
            <a:endParaRPr lang="en-US" sz="4400" dirty="0">
              <a:solidFill>
                <a:srgbClr val="0070C0"/>
              </a:solidFill>
            </a:endParaRPr>
          </a:p>
          <a:p>
            <a:r>
              <a:rPr lang="en-US" sz="4400" dirty="0" smtClean="0">
                <a:solidFill>
                  <a:srgbClr val="0070C0"/>
                </a:solidFill>
              </a:rPr>
              <a:t>  </a:t>
            </a:r>
            <a:r>
              <a:rPr lang="en-US" sz="4400" u="sng" dirty="0" smtClean="0">
                <a:solidFill>
                  <a:srgbClr val="0070C0"/>
                </a:solidFill>
              </a:rPr>
              <a:t>Reading</a:t>
            </a:r>
            <a:r>
              <a:rPr lang="en-US" sz="4400" dirty="0">
                <a:solidFill>
                  <a:srgbClr val="0070C0"/>
                </a:solidFill>
              </a:rPr>
              <a:t>: </a:t>
            </a:r>
            <a:endParaRPr lang="en-US" sz="4400" dirty="0" smtClean="0">
              <a:solidFill>
                <a:srgbClr val="0070C0"/>
              </a:solidFill>
            </a:endParaRPr>
          </a:p>
          <a:p>
            <a:pPr marL="1028700" lvl="1" indent="-571500">
              <a:buFont typeface="Arial" charset="0"/>
              <a:buChar char="•"/>
            </a:pPr>
            <a:r>
              <a:rPr lang="en-US" sz="4400" dirty="0" smtClean="0"/>
              <a:t>[</a:t>
            </a:r>
            <a:r>
              <a:rPr lang="en-US" sz="4400" dirty="0">
                <a:hlinkClick r:id="rId6"/>
              </a:rPr>
              <a:t>Linear Algebra Review</a:t>
            </a:r>
            <a:r>
              <a:rPr lang="en-US" sz="4400" dirty="0"/>
              <a:t>]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4400" dirty="0"/>
              <a:t>[</a:t>
            </a:r>
            <a:r>
              <a:rPr lang="en-US" sz="4400" dirty="0">
                <a:hlinkClick r:id="rId7"/>
              </a:rPr>
              <a:t>Probability Review</a:t>
            </a:r>
            <a:r>
              <a:rPr lang="en-US" sz="4400" dirty="0"/>
              <a:t>]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4400" dirty="0"/>
              <a:t>[</a:t>
            </a:r>
            <a:r>
              <a:rPr lang="en-US" sz="4400" dirty="0">
                <a:hlinkClick r:id="rId8"/>
              </a:rPr>
              <a:t>Convex Optimization Review</a:t>
            </a:r>
            <a:r>
              <a:rPr lang="en-US" sz="4400" dirty="0"/>
              <a:t>]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4400" dirty="0"/>
              <a:t>[</a:t>
            </a:r>
            <a:r>
              <a:rPr lang="en-US" sz="4400" dirty="0">
                <a:hlinkClick r:id="rId9"/>
              </a:rPr>
              <a:t>More Optimization (SGD) Review</a:t>
            </a:r>
            <a:r>
              <a:rPr lang="en-US" sz="4400" dirty="0"/>
              <a:t>]</a:t>
            </a:r>
          </a:p>
          <a:p>
            <a:pPr marL="685800" lvl="2" indent="0"/>
            <a:endParaRPr lang="en-US" sz="4400" dirty="0">
              <a:solidFill>
                <a:srgbClr val="0070C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800" y="3924371"/>
            <a:ext cx="10340393" cy="863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4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"/>
    </mc:Choice>
    <mc:Fallback xmlns="">
      <p:transition spd="slow" advTm="368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6350" y="2482850"/>
            <a:ext cx="631825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6000">
              <a:solidFill>
                <a:schemeClr val="bg1"/>
              </a:solidFill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17830800" y="2482850"/>
            <a:ext cx="6646863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08125"/>
            <a:ext cx="115062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6705600" y="1970088"/>
            <a:ext cx="10896600" cy="102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en-US" altLang="x-none" sz="6000" dirty="0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  <a:sym typeface="Playfair Display" charset="0"/>
              </a:rPr>
              <a:t>Agenda</a:t>
            </a:r>
            <a:endParaRPr lang="en-US" altLang="x-none" sz="6000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  <a:sym typeface="Playfair Display" charset="0"/>
            </a:endParaRPr>
          </a:p>
        </p:txBody>
      </p:sp>
      <p:sp>
        <p:nvSpPr>
          <p:cNvPr id="25" name="Rectangle 24"/>
          <p:cNvSpPr>
            <a:spLocks/>
          </p:cNvSpPr>
          <p:nvPr/>
        </p:nvSpPr>
        <p:spPr bwMode="auto">
          <a:xfrm>
            <a:off x="3165475" y="4133889"/>
            <a:ext cx="20345400" cy="8905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marL="342900" indent="-3429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1085850" indent="-8572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lvl="1">
              <a:buFont typeface="Playfair Display" charset="0"/>
              <a:buAutoNum type="romanUcPeriod"/>
            </a:pPr>
            <a:r>
              <a:rPr lang="en-US" sz="4400" dirty="0" smtClean="0">
                <a:solidFill>
                  <a:srgbClr val="0070C0"/>
                </a:solidFill>
              </a:rPr>
              <a:t>Description </a:t>
            </a:r>
            <a:r>
              <a:rPr lang="en-US" sz="4400" dirty="0">
                <a:solidFill>
                  <a:srgbClr val="0070C0"/>
                </a:solidFill>
              </a:rPr>
              <a:t>of the program</a:t>
            </a:r>
          </a:p>
          <a:p>
            <a:pPr lvl="1">
              <a:buFont typeface="Playfair Display" charset="0"/>
              <a:buAutoNum type="romanUcPeriod"/>
            </a:pPr>
            <a:r>
              <a:rPr lang="en-US" sz="4400" dirty="0">
                <a:solidFill>
                  <a:srgbClr val="0070C0"/>
                </a:solidFill>
              </a:rPr>
              <a:t>Curriculum</a:t>
            </a:r>
          </a:p>
          <a:p>
            <a:pPr lvl="1">
              <a:buFont typeface="Playfair Display" charset="0"/>
              <a:buAutoNum type="romanUcPeriod"/>
            </a:pPr>
            <a:r>
              <a:rPr lang="en-US" sz="4400" dirty="0">
                <a:solidFill>
                  <a:srgbClr val="0070C0"/>
                </a:solidFill>
              </a:rPr>
              <a:t>Format of the Sessions</a:t>
            </a:r>
          </a:p>
          <a:p>
            <a:pPr lvl="1">
              <a:buFont typeface="Playfair Display" charset="0"/>
              <a:buAutoNum type="romanUcPeriod"/>
            </a:pPr>
            <a:r>
              <a:rPr lang="en-US" sz="4400" dirty="0">
                <a:solidFill>
                  <a:srgbClr val="0070C0"/>
                </a:solidFill>
              </a:rPr>
              <a:t>Timeline</a:t>
            </a:r>
          </a:p>
          <a:p>
            <a:pPr lvl="1">
              <a:buFont typeface="Playfair Display" charset="0"/>
              <a:buAutoNum type="romanUcPeriod"/>
            </a:pPr>
            <a:r>
              <a:rPr lang="en-US" sz="4400" dirty="0">
                <a:solidFill>
                  <a:srgbClr val="0070C0"/>
                </a:solidFill>
              </a:rPr>
              <a:t>Needs</a:t>
            </a:r>
          </a:p>
          <a:p>
            <a:pPr lvl="1">
              <a:buFont typeface="Playfair Display" charset="0"/>
              <a:buAutoNum type="romanUcPeriod"/>
            </a:pPr>
            <a:r>
              <a:rPr lang="en-US" sz="4400" dirty="0" smtClean="0">
                <a:solidFill>
                  <a:srgbClr val="0070C0"/>
                </a:solidFill>
              </a:rPr>
              <a:t>Recommended </a:t>
            </a:r>
            <a:r>
              <a:rPr lang="en-US" sz="4400" dirty="0">
                <a:solidFill>
                  <a:srgbClr val="0070C0"/>
                </a:solidFill>
              </a:rPr>
              <a:t>time per week</a:t>
            </a:r>
          </a:p>
          <a:p>
            <a:pPr lvl="2">
              <a:buFont typeface="Arial" charset="0"/>
              <a:buChar char="•"/>
            </a:pPr>
            <a:r>
              <a:rPr lang="en-US" sz="4400" dirty="0">
                <a:solidFill>
                  <a:srgbClr val="0070C0"/>
                </a:solidFill>
              </a:rPr>
              <a:t>Typical tasks/assignments</a:t>
            </a:r>
          </a:p>
          <a:p>
            <a:pPr lvl="1">
              <a:buFont typeface="Playfair Display" charset="0"/>
              <a:buAutoNum type="romanUcPeriod"/>
            </a:pPr>
            <a:r>
              <a:rPr lang="en-US" sz="4400" dirty="0">
                <a:solidFill>
                  <a:srgbClr val="0070C0"/>
                </a:solidFill>
              </a:rPr>
              <a:t>Fast AI Detailed Overview</a:t>
            </a:r>
          </a:p>
          <a:p>
            <a:pPr lvl="1">
              <a:buFont typeface="Playfair Display" charset="0"/>
              <a:buAutoNum type="romanUcPeriod"/>
            </a:pPr>
            <a:r>
              <a:rPr lang="en-US" sz="4400" dirty="0">
                <a:solidFill>
                  <a:srgbClr val="0070C0"/>
                </a:solidFill>
              </a:rPr>
              <a:t>CS224n Detailed Overview</a:t>
            </a:r>
          </a:p>
          <a:p>
            <a:pPr lvl="1">
              <a:buFont typeface="Playfair Display" charset="0"/>
              <a:buAutoNum type="romanUcPeriod"/>
            </a:pPr>
            <a:r>
              <a:rPr lang="en-US" sz="4400" dirty="0">
                <a:solidFill>
                  <a:srgbClr val="0070C0"/>
                </a:solidFill>
              </a:rPr>
              <a:t>Week 1 Content</a:t>
            </a:r>
          </a:p>
          <a:p>
            <a:pPr lvl="2">
              <a:buFont typeface="Arial" charset="0"/>
              <a:buChar char="•"/>
            </a:pPr>
            <a:r>
              <a:rPr lang="en-US" sz="4400" dirty="0">
                <a:solidFill>
                  <a:srgbClr val="0070C0"/>
                </a:solidFill>
              </a:rPr>
              <a:t>Fast AI</a:t>
            </a:r>
          </a:p>
          <a:p>
            <a:pPr lvl="2">
              <a:buFont typeface="Arial" charset="0"/>
              <a:buChar char="•"/>
            </a:pPr>
            <a:r>
              <a:rPr lang="en-US" sz="4400" dirty="0">
                <a:solidFill>
                  <a:srgbClr val="0070C0"/>
                </a:solidFill>
              </a:rPr>
              <a:t>CS224n</a:t>
            </a:r>
          </a:p>
          <a:p>
            <a:pPr lvl="1">
              <a:buFont typeface="Playfair Display" charset="0"/>
              <a:buAutoNum type="romanUcPeriod"/>
            </a:pPr>
            <a:endParaRPr lang="en-US" altLang="x-none" sz="4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92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"/>
    </mc:Choice>
    <mc:Fallback xmlns="">
      <p:transition spd="slow" advTm="223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6350" y="1127125"/>
            <a:ext cx="631825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6000">
              <a:solidFill>
                <a:schemeClr val="bg1"/>
              </a:solidFill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17830800" y="1127125"/>
            <a:ext cx="6646863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2400"/>
            <a:ext cx="115062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6705600" y="614363"/>
            <a:ext cx="10896600" cy="102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en-US" altLang="x-none" sz="6000" dirty="0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  <a:sym typeface="Playfair Display" charset="0"/>
              </a:rPr>
              <a:t>AI Saturdays (AI6) Overview</a:t>
            </a:r>
            <a:endParaRPr lang="en-US" altLang="x-none" sz="6000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  <a:sym typeface="Playfair Display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2178" y="2222500"/>
            <a:ext cx="8988536" cy="53312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08086" y="8365737"/>
            <a:ext cx="8769577" cy="4935698"/>
          </a:xfrm>
          <a:prstGeom prst="rect">
            <a:avLst/>
          </a:prstGeom>
        </p:spPr>
      </p:pic>
      <p:pic>
        <p:nvPicPr>
          <p:cNvPr id="3074" name="Picture 2" descr="https://cdn-images-1.medium.com/freeze/max/1000/1*KDaw4GuVg2aaBD9nbf3JTg.jpeg?q=20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0" t="21955"/>
          <a:stretch/>
        </p:blipFill>
        <p:spPr bwMode="auto">
          <a:xfrm>
            <a:off x="10428514" y="5306785"/>
            <a:ext cx="7184572" cy="477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>
            <a:spLocks/>
          </p:cNvSpPr>
          <p:nvPr/>
        </p:nvSpPr>
        <p:spPr bwMode="auto">
          <a:xfrm>
            <a:off x="58737" y="1971636"/>
            <a:ext cx="10369777" cy="119212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square" lIns="50800" tIns="50800" rIns="50800" bIns="50800" anchor="ctr">
            <a:spAutoFit/>
          </a:bodyPr>
          <a:lstStyle>
            <a:lvl1pPr marL="342900" indent="-3429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1085850" indent="-8572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800100" lvl="1" indent="-571500">
              <a:buFont typeface="Arial" charset="0"/>
              <a:buChar char="•"/>
            </a:pPr>
            <a:r>
              <a:rPr lang="en-US" sz="4400" dirty="0" smtClean="0">
                <a:solidFill>
                  <a:srgbClr val="0070C0"/>
                </a:solidFill>
              </a:rPr>
              <a:t>Free Structured Group Study for Learning Practical Deep Learning</a:t>
            </a:r>
          </a:p>
          <a:p>
            <a:pPr marL="800100" lvl="1" indent="-571500">
              <a:buFont typeface="Arial" charset="0"/>
              <a:buChar char="•"/>
            </a:pPr>
            <a:r>
              <a:rPr lang="en-US" sz="4400" dirty="0" smtClean="0">
                <a:solidFill>
                  <a:srgbClr val="0070C0"/>
                </a:solidFill>
              </a:rPr>
              <a:t>50+ Cities; 5000+ Participants</a:t>
            </a:r>
          </a:p>
          <a:p>
            <a:pPr marL="800100" lvl="1" indent="-571500">
              <a:buFont typeface="Arial" charset="0"/>
              <a:buChar char="•"/>
            </a:pPr>
            <a:r>
              <a:rPr lang="en-US" sz="4400" dirty="0" smtClean="0">
                <a:solidFill>
                  <a:srgbClr val="0070C0"/>
                </a:solidFill>
              </a:rPr>
              <a:t>Outputs Include Unique Project and Papers</a:t>
            </a:r>
          </a:p>
          <a:p>
            <a:pPr marL="800100" lvl="1" indent="-571500">
              <a:buFont typeface="Arial" charset="0"/>
              <a:buChar char="•"/>
            </a:pPr>
            <a:endParaRPr lang="en-US" sz="4400" dirty="0" smtClean="0">
              <a:solidFill>
                <a:srgbClr val="0070C0"/>
              </a:solidFill>
            </a:endParaRPr>
          </a:p>
          <a:p>
            <a:pPr marL="800100" lvl="1" indent="-571500">
              <a:buFont typeface="Arial" charset="0"/>
              <a:buChar char="•"/>
            </a:pPr>
            <a:r>
              <a:rPr lang="en-US" sz="4400" dirty="0" smtClean="0">
                <a:solidFill>
                  <a:srgbClr val="0070C0"/>
                </a:solidFill>
              </a:rPr>
              <a:t>Registration: Link in Notes</a:t>
            </a:r>
            <a:endParaRPr lang="en-US" sz="4400" dirty="0">
              <a:solidFill>
                <a:srgbClr val="0070C0"/>
              </a:solidFill>
            </a:endParaRPr>
          </a:p>
          <a:p>
            <a:pPr marL="800100" lvl="1" indent="-571500">
              <a:buFont typeface="Arial" charset="0"/>
              <a:buChar char="•"/>
            </a:pPr>
            <a:endParaRPr lang="en-US" sz="4400" dirty="0" smtClean="0">
              <a:solidFill>
                <a:srgbClr val="0070C0"/>
              </a:solidFill>
            </a:endParaRPr>
          </a:p>
          <a:p>
            <a:pPr marL="800100" lvl="1" indent="-571500">
              <a:buFont typeface="Arial" charset="0"/>
              <a:buChar char="•"/>
            </a:pPr>
            <a:r>
              <a:rPr lang="en-US" sz="4400" dirty="0" smtClean="0">
                <a:solidFill>
                  <a:srgbClr val="0070C0"/>
                </a:solidFill>
              </a:rPr>
              <a:t>AI6 Media</a:t>
            </a:r>
          </a:p>
          <a:p>
            <a:pPr marL="1085850" lvl="3" indent="-571500">
              <a:buFont typeface="Arial" charset="0"/>
              <a:buChar char="•"/>
            </a:pPr>
            <a:r>
              <a:rPr lang="en-US" sz="4400" dirty="0">
                <a:solidFill>
                  <a:srgbClr val="0070C0"/>
                </a:solidFill>
              </a:rPr>
              <a:t>Facebook: </a:t>
            </a:r>
            <a:r>
              <a:rPr lang="en-US" sz="3200" dirty="0" smtClean="0">
                <a:solidFill>
                  <a:srgbClr val="0070C0"/>
                </a:solidFill>
              </a:rPr>
              <a:t>“AI Saturdays” &amp;</a:t>
            </a:r>
            <a:r>
              <a:rPr lang="en-US" sz="3200" dirty="0" smtClean="0"/>
              <a:t> </a:t>
            </a:r>
            <a:r>
              <a:rPr lang="en-US" sz="3200" dirty="0">
                <a:solidFill>
                  <a:srgbClr val="0070C0"/>
                </a:solidFill>
              </a:rPr>
              <a:t>@ai6.north.cali</a:t>
            </a:r>
          </a:p>
          <a:p>
            <a:pPr marL="1085850" lvl="3" indent="-571500">
              <a:buFont typeface="Arial" charset="0"/>
              <a:buChar char="•"/>
            </a:pPr>
            <a:r>
              <a:rPr lang="en-US" sz="4400" dirty="0" smtClean="0">
                <a:solidFill>
                  <a:srgbClr val="0070C0"/>
                </a:solidFill>
              </a:rPr>
              <a:t>Twitter: </a:t>
            </a:r>
            <a:r>
              <a:rPr lang="en-US" sz="3200" b="1" dirty="0">
                <a:hlinkClick r:id="rId7"/>
              </a:rPr>
              <a:t>@</a:t>
            </a:r>
            <a:r>
              <a:rPr lang="en-US" sz="3200" u="sng" dirty="0" smtClean="0">
                <a:hlinkClick r:id="rId7"/>
              </a:rPr>
              <a:t>AISaturdays</a:t>
            </a:r>
            <a:r>
              <a:rPr lang="en-US" sz="3200" u="sng" dirty="0" smtClean="0"/>
              <a:t> &amp; </a:t>
            </a:r>
            <a:r>
              <a:rPr lang="en-US" sz="3200" b="1" dirty="0" smtClean="0">
                <a:hlinkClick r:id="rId8"/>
              </a:rPr>
              <a:t>@</a:t>
            </a:r>
            <a:r>
              <a:rPr lang="en-US" sz="3200" u="sng" dirty="0">
                <a:hlinkClick r:id="rId8"/>
              </a:rPr>
              <a:t>SaturdaysAi</a:t>
            </a:r>
            <a:endParaRPr lang="en-US" sz="3600" dirty="0" smtClean="0">
              <a:solidFill>
                <a:srgbClr val="0070C0"/>
              </a:solidFill>
            </a:endParaRPr>
          </a:p>
          <a:p>
            <a:pPr marL="1085850" lvl="3" indent="-571500">
              <a:buFont typeface="Arial" charset="0"/>
              <a:buChar char="•"/>
            </a:pPr>
            <a:r>
              <a:rPr lang="en-US" sz="4400" dirty="0" smtClean="0">
                <a:solidFill>
                  <a:srgbClr val="0070C0"/>
                </a:solidFill>
              </a:rPr>
              <a:t>Medium</a:t>
            </a:r>
          </a:p>
          <a:p>
            <a:pPr marL="1543050" lvl="4" indent="-571500">
              <a:buFont typeface="Arial" charset="0"/>
              <a:buChar char="•"/>
            </a:pPr>
            <a:r>
              <a:rPr lang="en-US" sz="3200" dirty="0">
                <a:solidFill>
                  <a:srgbClr val="0070C0"/>
                </a:solidFill>
              </a:rPr>
              <a:t>https://</a:t>
            </a:r>
            <a:r>
              <a:rPr lang="en-US" sz="3200" dirty="0" err="1">
                <a:solidFill>
                  <a:srgbClr val="0070C0"/>
                </a:solidFill>
              </a:rPr>
              <a:t>medium.com</a:t>
            </a:r>
            <a:r>
              <a:rPr lang="en-US" sz="3200" dirty="0">
                <a:solidFill>
                  <a:srgbClr val="0070C0"/>
                </a:solidFill>
              </a:rPr>
              <a:t>/</a:t>
            </a:r>
            <a:r>
              <a:rPr lang="en-US" sz="3200" dirty="0" err="1">
                <a:solidFill>
                  <a:srgbClr val="0070C0"/>
                </a:solidFill>
              </a:rPr>
              <a:t>ai-saturdays</a:t>
            </a:r>
            <a:endParaRPr lang="en-US" sz="3200" dirty="0">
              <a:solidFill>
                <a:srgbClr val="0070C0"/>
              </a:solidFill>
            </a:endParaRPr>
          </a:p>
          <a:p>
            <a:pPr marL="1085850" lvl="3" indent="-571500">
              <a:buFont typeface="Arial" charset="0"/>
              <a:buChar char="•"/>
            </a:pPr>
            <a:r>
              <a:rPr lang="en-US" sz="4400" dirty="0" smtClean="0">
                <a:solidFill>
                  <a:srgbClr val="0070C0"/>
                </a:solidFill>
              </a:rPr>
              <a:t>Forums</a:t>
            </a:r>
          </a:p>
          <a:p>
            <a:pPr marL="1543050" lvl="4" indent="-57150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  <a:hlinkClick r:id="rId9"/>
              </a:rPr>
              <a:t>https</a:t>
            </a:r>
            <a:r>
              <a:rPr lang="en-US" sz="3200" dirty="0">
                <a:solidFill>
                  <a:srgbClr val="0070C0"/>
                </a:solidFill>
                <a:hlinkClick r:id="rId9"/>
              </a:rPr>
              <a:t>://ai6forums.nurture.ai</a:t>
            </a:r>
            <a:r>
              <a:rPr lang="en-US" sz="3200" dirty="0" smtClean="0">
                <a:solidFill>
                  <a:srgbClr val="0070C0"/>
                </a:solidFill>
                <a:hlinkClick r:id="rId9"/>
              </a:rPr>
              <a:t>/</a:t>
            </a:r>
            <a:endParaRPr lang="en-US" sz="3200" dirty="0" smtClean="0">
              <a:solidFill>
                <a:srgbClr val="0070C0"/>
              </a:solidFill>
            </a:endParaRPr>
          </a:p>
          <a:p>
            <a:pPr marL="1085850" lvl="3" indent="-571500">
              <a:buFont typeface="Arial" charset="0"/>
              <a:buChar char="•"/>
            </a:pPr>
            <a:r>
              <a:rPr lang="en-US" sz="4400" dirty="0">
                <a:solidFill>
                  <a:srgbClr val="0070C0"/>
                </a:solidFill>
              </a:rPr>
              <a:t>Slack: </a:t>
            </a:r>
            <a:r>
              <a:rPr lang="en-US" sz="3200" dirty="0" err="1" smtClean="0">
                <a:solidFill>
                  <a:srgbClr val="0070C0"/>
                </a:solidFill>
              </a:rPr>
              <a:t>aisaturdays.slack.com</a:t>
            </a:r>
            <a:endParaRPr lang="en-US" sz="3200" dirty="0" smtClean="0">
              <a:solidFill>
                <a:srgbClr val="0070C0"/>
              </a:solidFill>
            </a:endParaRPr>
          </a:p>
          <a:p>
            <a:pPr marL="1085850" lvl="3" indent="-571500">
              <a:buFont typeface="Arial" charset="0"/>
              <a:buChar char="•"/>
            </a:pPr>
            <a:endParaRPr lang="en-US" sz="4400" dirty="0">
              <a:solidFill>
                <a:srgbClr val="0070C0"/>
              </a:solidFill>
            </a:endParaRPr>
          </a:p>
          <a:p>
            <a:pPr marL="800100" lvl="1" indent="-571500">
              <a:buFont typeface="Arial" charset="0"/>
              <a:buChar char="•"/>
            </a:pPr>
            <a:endParaRPr lang="en-US" sz="4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60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"/>
    </mc:Choice>
    <mc:Fallback xmlns="">
      <p:transition spd="slow" advTm="223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6350" y="2482850"/>
            <a:ext cx="631825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6000">
              <a:solidFill>
                <a:schemeClr val="bg1"/>
              </a:solidFill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17830800" y="2482850"/>
            <a:ext cx="6646863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08125"/>
            <a:ext cx="115062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6705600" y="1970088"/>
            <a:ext cx="10896600" cy="102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en-US" altLang="x-none" sz="6000" dirty="0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  <a:sym typeface="Playfair Display" charset="0"/>
              </a:rPr>
              <a:t>Curriculum</a:t>
            </a:r>
            <a:endParaRPr lang="en-US" altLang="x-none" sz="6000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  <a:sym typeface="Playfair Display" charset="0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843150924"/>
              </p:ext>
            </p:extLst>
          </p:nvPr>
        </p:nvGraphicFramePr>
        <p:xfrm>
          <a:off x="1524000" y="3477006"/>
          <a:ext cx="21221700" cy="7439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"/>
    </mc:Choice>
    <mc:Fallback xmlns="">
      <p:transition spd="slow" advTm="68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6350" y="2482850"/>
            <a:ext cx="631825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6000">
              <a:solidFill>
                <a:schemeClr val="bg1"/>
              </a:solidFill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17830800" y="2482850"/>
            <a:ext cx="6646863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08125"/>
            <a:ext cx="115062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6705600" y="1970088"/>
            <a:ext cx="10896600" cy="102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en-US" altLang="x-none" sz="6000" dirty="0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  <a:sym typeface="Playfair Display" charset="0"/>
              </a:rPr>
              <a:t>Session Format</a:t>
            </a:r>
            <a:endParaRPr lang="en-US" altLang="x-none" sz="6000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  <a:sym typeface="Playfair Display" charset="0"/>
            </a:endParaRPr>
          </a:p>
        </p:txBody>
      </p:sp>
      <p:sp>
        <p:nvSpPr>
          <p:cNvPr id="9" name="Rectangle 8"/>
          <p:cNvSpPr>
            <a:spLocks/>
          </p:cNvSpPr>
          <p:nvPr/>
        </p:nvSpPr>
        <p:spPr bwMode="auto">
          <a:xfrm>
            <a:off x="12403138" y="3488829"/>
            <a:ext cx="12074525" cy="6196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L="342900" indent="-3429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1085850" indent="-8572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228600" lvl="1" indent="0" algn="ctr"/>
            <a:r>
              <a:rPr lang="en-US" sz="4400" b="1" dirty="0" smtClean="0">
                <a:solidFill>
                  <a:srgbClr val="0070C0"/>
                </a:solidFill>
              </a:rPr>
              <a:t>Typical Saturday Schedule</a:t>
            </a:r>
          </a:p>
          <a:p>
            <a:pPr marL="228600" lvl="1" indent="0"/>
            <a:endParaRPr lang="en-US" sz="4400" dirty="0" smtClean="0">
              <a:solidFill>
                <a:srgbClr val="0070C0"/>
              </a:solidFill>
            </a:endParaRPr>
          </a:p>
          <a:p>
            <a:pPr marL="228600" lvl="1" indent="0"/>
            <a:r>
              <a:rPr lang="en-US" sz="4400" dirty="0" smtClean="0">
                <a:solidFill>
                  <a:srgbClr val="0070C0"/>
                </a:solidFill>
              </a:rPr>
              <a:t>845AM </a:t>
            </a:r>
            <a:r>
              <a:rPr lang="mr-IN" sz="4400" dirty="0" smtClean="0">
                <a:solidFill>
                  <a:srgbClr val="0070C0"/>
                </a:solidFill>
              </a:rPr>
              <a:t>–</a:t>
            </a:r>
            <a:r>
              <a:rPr lang="en-US" sz="4400" dirty="0" smtClean="0">
                <a:solidFill>
                  <a:srgbClr val="0070C0"/>
                </a:solidFill>
              </a:rPr>
              <a:t> Sign-in</a:t>
            </a:r>
          </a:p>
          <a:p>
            <a:pPr marL="228600" lvl="1" indent="0"/>
            <a:r>
              <a:rPr lang="en-US" sz="4400" dirty="0" smtClean="0">
                <a:solidFill>
                  <a:srgbClr val="0070C0"/>
                </a:solidFill>
              </a:rPr>
              <a:t>9AM  - Fast AI Discussion</a:t>
            </a:r>
            <a:endParaRPr lang="en-US" sz="4400" dirty="0">
              <a:solidFill>
                <a:srgbClr val="0070C0"/>
              </a:solidFill>
            </a:endParaRPr>
          </a:p>
          <a:p>
            <a:pPr marL="228600" lvl="1" indent="0"/>
            <a:r>
              <a:rPr lang="en-US" sz="4400" dirty="0" smtClean="0">
                <a:solidFill>
                  <a:srgbClr val="0070C0"/>
                </a:solidFill>
              </a:rPr>
              <a:t>10AM  - Break</a:t>
            </a:r>
          </a:p>
          <a:p>
            <a:pPr marL="228600" lvl="1" indent="0"/>
            <a:r>
              <a:rPr lang="en-US" sz="4400" dirty="0" smtClean="0">
                <a:solidFill>
                  <a:srgbClr val="0070C0"/>
                </a:solidFill>
              </a:rPr>
              <a:t>1030AM  - CS224n Discussion</a:t>
            </a:r>
          </a:p>
          <a:p>
            <a:pPr marL="228600" lvl="1" indent="0"/>
            <a:r>
              <a:rPr lang="en-US" sz="4400" dirty="0" smtClean="0">
                <a:solidFill>
                  <a:srgbClr val="0070C0"/>
                </a:solidFill>
              </a:rPr>
              <a:t>1130  - Break</a:t>
            </a:r>
          </a:p>
          <a:p>
            <a:pPr marL="228600" lvl="1" indent="0"/>
            <a:r>
              <a:rPr lang="en-US" sz="4400" dirty="0" smtClean="0">
                <a:solidFill>
                  <a:srgbClr val="0070C0"/>
                </a:solidFill>
              </a:rPr>
              <a:t>12PM  - Paper Discussion or Project Coding</a:t>
            </a:r>
            <a:endParaRPr lang="en-US" sz="4400" dirty="0">
              <a:solidFill>
                <a:srgbClr val="0070C0"/>
              </a:solidFill>
            </a:endParaRPr>
          </a:p>
          <a:p>
            <a:pPr marL="228600" lvl="1" indent="0"/>
            <a:r>
              <a:rPr lang="en-US" sz="4400" dirty="0" smtClean="0">
                <a:solidFill>
                  <a:srgbClr val="0070C0"/>
                </a:solidFill>
              </a:rPr>
              <a:t>1PM  - Close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10" name="Rectangle 9"/>
          <p:cNvSpPr>
            <a:spLocks/>
          </p:cNvSpPr>
          <p:nvPr/>
        </p:nvSpPr>
        <p:spPr bwMode="auto">
          <a:xfrm>
            <a:off x="668338" y="3488829"/>
            <a:ext cx="10456862" cy="7550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L="342900" indent="-3429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1085850" indent="-8572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228600" lvl="1" indent="0" algn="ctr"/>
            <a:r>
              <a:rPr lang="en-US" sz="4400" b="1" dirty="0" smtClean="0">
                <a:solidFill>
                  <a:srgbClr val="0070C0"/>
                </a:solidFill>
              </a:rPr>
              <a:t>Session Content</a:t>
            </a:r>
            <a:endParaRPr lang="en-US" sz="4400" b="1" dirty="0">
              <a:solidFill>
                <a:srgbClr val="0070C0"/>
              </a:solidFill>
            </a:endParaRPr>
          </a:p>
          <a:p>
            <a:pPr marL="228600" lvl="1" indent="0"/>
            <a:endParaRPr lang="en-US" sz="4400" u="sng" dirty="0" smtClean="0">
              <a:solidFill>
                <a:srgbClr val="0070C0"/>
              </a:solidFill>
            </a:endParaRPr>
          </a:p>
          <a:p>
            <a:pPr marL="228600" lvl="1" indent="0"/>
            <a:r>
              <a:rPr lang="en-US" sz="4400" u="sng" dirty="0" smtClean="0">
                <a:solidFill>
                  <a:srgbClr val="0070C0"/>
                </a:solidFill>
              </a:rPr>
              <a:t>Discussions</a:t>
            </a:r>
            <a:r>
              <a:rPr lang="en-US" sz="4400" dirty="0" smtClean="0">
                <a:solidFill>
                  <a:srgbClr val="0070C0"/>
                </a:solidFill>
              </a:rPr>
              <a:t>: Summary of Week’s Content with discussions and Q&amp;A. </a:t>
            </a:r>
          </a:p>
          <a:p>
            <a:pPr marL="228600" lvl="1" indent="0"/>
            <a:endParaRPr lang="en-US" sz="4400" dirty="0" smtClean="0">
              <a:solidFill>
                <a:srgbClr val="0070C0"/>
              </a:solidFill>
            </a:endParaRPr>
          </a:p>
          <a:p>
            <a:pPr marL="228600" lvl="1" indent="0"/>
            <a:r>
              <a:rPr lang="en-US" sz="4400" u="sng" dirty="0" smtClean="0">
                <a:solidFill>
                  <a:srgbClr val="0070C0"/>
                </a:solidFill>
              </a:rPr>
              <a:t>Paper Discussion</a:t>
            </a:r>
            <a:r>
              <a:rPr lang="en-US" sz="4400" dirty="0" smtClean="0">
                <a:solidFill>
                  <a:srgbClr val="0070C0"/>
                </a:solidFill>
              </a:rPr>
              <a:t>: Led discussion and presentation of Journal Article and implementation</a:t>
            </a:r>
          </a:p>
          <a:p>
            <a:pPr marL="228600" lvl="1" indent="0"/>
            <a:endParaRPr lang="en-US" sz="4400" dirty="0">
              <a:solidFill>
                <a:srgbClr val="0070C0"/>
              </a:solidFill>
            </a:endParaRPr>
          </a:p>
          <a:p>
            <a:pPr marL="228600" lvl="1" indent="0"/>
            <a:r>
              <a:rPr lang="en-US" sz="4400" u="sng" dirty="0" smtClean="0">
                <a:solidFill>
                  <a:srgbClr val="0070C0"/>
                </a:solidFill>
              </a:rPr>
              <a:t>Coding Period</a:t>
            </a:r>
            <a:r>
              <a:rPr lang="en-US" sz="4400" dirty="0" smtClean="0">
                <a:solidFill>
                  <a:srgbClr val="0070C0"/>
                </a:solidFill>
              </a:rPr>
              <a:t>: Group Coding Session or Relevant Projects</a:t>
            </a:r>
          </a:p>
        </p:txBody>
      </p:sp>
    </p:spTree>
    <p:extLst>
      <p:ext uri="{BB962C8B-B14F-4D97-AF65-F5344CB8AC3E}">
        <p14:creationId xmlns:p14="http://schemas.microsoft.com/office/powerpoint/2010/main" val="105541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"/>
    </mc:Choice>
    <mc:Fallback xmlns="">
      <p:transition spd="slow" advTm="68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6350" y="1127125"/>
            <a:ext cx="631825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6000">
              <a:solidFill>
                <a:schemeClr val="bg1"/>
              </a:solidFill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17830800" y="1127125"/>
            <a:ext cx="6646863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2400"/>
            <a:ext cx="115062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6705600" y="614165"/>
            <a:ext cx="10896600" cy="1025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en-US" altLang="x-none" sz="6000" dirty="0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  <a:sym typeface="Playfair Display" charset="0"/>
              </a:rPr>
              <a:t>2018 Schedule</a:t>
            </a:r>
            <a:endParaRPr lang="en-US" altLang="x-none" sz="6000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  <a:sym typeface="Playfair Display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638" y="2101850"/>
            <a:ext cx="14718123" cy="1131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13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"/>
    </mc:Choice>
    <mc:Fallback xmlns="">
      <p:transition spd="slow" advTm="89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6350" y="2482850"/>
            <a:ext cx="631825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6000">
              <a:solidFill>
                <a:schemeClr val="bg1"/>
              </a:solidFill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17830800" y="2482850"/>
            <a:ext cx="6646863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08125"/>
            <a:ext cx="115062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6705600" y="1970088"/>
            <a:ext cx="10896600" cy="102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en-US" altLang="x-none" sz="6000" dirty="0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  <a:sym typeface="Playfair Display" charset="0"/>
              </a:rPr>
              <a:t>Current Needs</a:t>
            </a:r>
            <a:endParaRPr lang="en-US" altLang="x-none" sz="6000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  <a:sym typeface="Playfair Display" charset="0"/>
            </a:endParaRPr>
          </a:p>
        </p:txBody>
      </p:sp>
      <p:sp>
        <p:nvSpPr>
          <p:cNvPr id="10" name="Rectangle 9"/>
          <p:cNvSpPr>
            <a:spLocks/>
          </p:cNvSpPr>
          <p:nvPr/>
        </p:nvSpPr>
        <p:spPr bwMode="auto">
          <a:xfrm>
            <a:off x="3919934" y="4432300"/>
            <a:ext cx="16467932" cy="5519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L="342900" indent="-3429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1085850" indent="-8572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228600" lvl="1" indent="0" algn="ctr"/>
            <a:r>
              <a:rPr lang="en-US" sz="4400" b="1" dirty="0" smtClean="0">
                <a:solidFill>
                  <a:srgbClr val="0070C0"/>
                </a:solidFill>
              </a:rPr>
              <a:t>Volunteers</a:t>
            </a:r>
            <a:endParaRPr lang="en-US" sz="4400" b="1" dirty="0">
              <a:solidFill>
                <a:srgbClr val="0070C0"/>
              </a:solidFill>
            </a:endParaRPr>
          </a:p>
          <a:p>
            <a:pPr marL="228600" lvl="1" indent="0" algn="ctr"/>
            <a:r>
              <a:rPr lang="en-US" sz="4400" dirty="0" smtClean="0">
                <a:solidFill>
                  <a:srgbClr val="0070C0"/>
                </a:solidFill>
              </a:rPr>
              <a:t>Facilitate Paper Discussions and Weekly Course Content</a:t>
            </a:r>
          </a:p>
          <a:p>
            <a:pPr marL="228600" lvl="1" indent="0"/>
            <a:endParaRPr lang="en-US" sz="4400" dirty="0">
              <a:solidFill>
                <a:srgbClr val="0070C0"/>
              </a:solidFill>
            </a:endParaRPr>
          </a:p>
          <a:p>
            <a:pPr marL="228600" lvl="1" indent="0" algn="ctr"/>
            <a:r>
              <a:rPr lang="en-US" sz="4400" b="1" dirty="0" smtClean="0">
                <a:solidFill>
                  <a:srgbClr val="0070C0"/>
                </a:solidFill>
              </a:rPr>
              <a:t>Venue</a:t>
            </a:r>
          </a:p>
          <a:p>
            <a:pPr marL="228600" lvl="1" indent="0" algn="ctr"/>
            <a:r>
              <a:rPr lang="en-US" sz="4400" dirty="0" smtClean="0">
                <a:solidFill>
                  <a:srgbClr val="0070C0"/>
                </a:solidFill>
              </a:rPr>
              <a:t>Permanent Venue Needed to Host Group</a:t>
            </a:r>
          </a:p>
          <a:p>
            <a:pPr marL="228600" lvl="1" indent="0" algn="ctr"/>
            <a:endParaRPr lang="en-US" sz="4400" dirty="0">
              <a:solidFill>
                <a:srgbClr val="0070C0"/>
              </a:solidFill>
            </a:endParaRPr>
          </a:p>
          <a:p>
            <a:pPr marL="228600" lvl="1" indent="0" algn="ctr"/>
            <a:r>
              <a:rPr lang="en-US" sz="4400" b="1" dirty="0" smtClean="0">
                <a:solidFill>
                  <a:srgbClr val="0070C0"/>
                </a:solidFill>
              </a:rPr>
              <a:t>Snacks</a:t>
            </a:r>
          </a:p>
          <a:p>
            <a:pPr marL="228600" lvl="1" indent="0" algn="ctr"/>
            <a:r>
              <a:rPr lang="en-US" sz="4400" dirty="0" smtClean="0">
                <a:solidFill>
                  <a:srgbClr val="0070C0"/>
                </a:solidFill>
              </a:rPr>
              <a:t>Feel Free to Bring and Share Snacks/Pizza!</a:t>
            </a:r>
            <a:endParaRPr lang="en-US" sz="4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8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"/>
    </mc:Choice>
    <mc:Fallback xmlns="">
      <p:transition spd="slow" advTm="68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6350" y="2482850"/>
            <a:ext cx="631825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6000">
              <a:solidFill>
                <a:schemeClr val="bg1"/>
              </a:solidFill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17830800" y="2482850"/>
            <a:ext cx="6646863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08125"/>
            <a:ext cx="115062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6705600" y="1970088"/>
            <a:ext cx="10896600" cy="102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en-US" altLang="x-none" sz="6000" dirty="0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  <a:sym typeface="Playfair Display" charset="0"/>
              </a:rPr>
              <a:t>Weekly Required Pre-Work</a:t>
            </a:r>
            <a:endParaRPr lang="en-US" altLang="x-none" sz="6000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  <a:sym typeface="Playfair Display" charset="0"/>
            </a:endParaRPr>
          </a:p>
        </p:txBody>
      </p:sp>
      <p:sp>
        <p:nvSpPr>
          <p:cNvPr id="10" name="Rectangle 9"/>
          <p:cNvSpPr>
            <a:spLocks/>
          </p:cNvSpPr>
          <p:nvPr/>
        </p:nvSpPr>
        <p:spPr bwMode="auto">
          <a:xfrm>
            <a:off x="13792200" y="3407496"/>
            <a:ext cx="9829800" cy="7550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L="342900" indent="-3429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1085850" indent="-8572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228600" lvl="1" indent="0" algn="ctr"/>
            <a:r>
              <a:rPr lang="en-US" sz="4400" b="1" dirty="0" smtClean="0">
                <a:solidFill>
                  <a:srgbClr val="0070C0"/>
                </a:solidFill>
              </a:rPr>
              <a:t>Assumptions</a:t>
            </a:r>
            <a:endParaRPr lang="en-US" sz="4400" b="1" dirty="0">
              <a:solidFill>
                <a:srgbClr val="0070C0"/>
              </a:solidFill>
            </a:endParaRPr>
          </a:p>
          <a:p>
            <a:pPr marL="800100" lvl="1" indent="-571500">
              <a:buFont typeface="Arial" charset="0"/>
              <a:buChar char="•"/>
            </a:pPr>
            <a:r>
              <a:rPr lang="en-US" sz="4400" dirty="0" smtClean="0">
                <a:solidFill>
                  <a:srgbClr val="0070C0"/>
                </a:solidFill>
              </a:rPr>
              <a:t>Only one track is taken</a:t>
            </a:r>
          </a:p>
          <a:p>
            <a:pPr marL="800100" lvl="1" indent="-571500">
              <a:buFont typeface="Arial" charset="0"/>
              <a:buChar char="•"/>
            </a:pPr>
            <a:r>
              <a:rPr lang="en-US" sz="4400" dirty="0" smtClean="0">
                <a:solidFill>
                  <a:srgbClr val="0070C0"/>
                </a:solidFill>
              </a:rPr>
              <a:t>Work done daily in small increments vs. huge cramming on Friday</a:t>
            </a:r>
          </a:p>
          <a:p>
            <a:pPr marL="800100" lvl="1" indent="-571500">
              <a:buFont typeface="Arial" charset="0"/>
              <a:buChar char="•"/>
            </a:pPr>
            <a:r>
              <a:rPr lang="en-US" sz="4400" dirty="0" smtClean="0">
                <a:solidFill>
                  <a:srgbClr val="0070C0"/>
                </a:solidFill>
              </a:rPr>
              <a:t>Coding time may include project work</a:t>
            </a:r>
          </a:p>
          <a:p>
            <a:pPr marL="800100" lvl="1" indent="-571500">
              <a:buFont typeface="Arial" charset="0"/>
              <a:buChar char="•"/>
            </a:pPr>
            <a:r>
              <a:rPr lang="en-US" sz="4400" dirty="0" smtClean="0">
                <a:solidFill>
                  <a:srgbClr val="0070C0"/>
                </a:solidFill>
              </a:rPr>
              <a:t>Bare Minimum </a:t>
            </a:r>
            <a:r>
              <a:rPr lang="mr-IN" sz="4400" dirty="0" smtClean="0">
                <a:solidFill>
                  <a:srgbClr val="0070C0"/>
                </a:solidFill>
              </a:rPr>
              <a:t>–</a:t>
            </a:r>
            <a:r>
              <a:rPr lang="en-US" sz="4400" dirty="0" smtClean="0">
                <a:solidFill>
                  <a:srgbClr val="0070C0"/>
                </a:solidFill>
              </a:rPr>
              <a:t> Watch Video &amp; Minimum Code Practice (3 hours/</a:t>
            </a:r>
            <a:r>
              <a:rPr lang="en-US" sz="4400" dirty="0" err="1" smtClean="0">
                <a:solidFill>
                  <a:srgbClr val="0070C0"/>
                </a:solidFill>
              </a:rPr>
              <a:t>wk</a:t>
            </a:r>
            <a:r>
              <a:rPr lang="en-US" sz="4400" dirty="0" smtClean="0">
                <a:solidFill>
                  <a:srgbClr val="0070C0"/>
                </a:solidFill>
              </a:rPr>
              <a:t>)</a:t>
            </a:r>
          </a:p>
          <a:p>
            <a:pPr marL="800100" lvl="1" indent="-571500">
              <a:buFont typeface="Arial" charset="0"/>
              <a:buChar char="•"/>
            </a:pPr>
            <a:endParaRPr lang="en-US" sz="4400" dirty="0">
              <a:solidFill>
                <a:srgbClr val="0070C0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553225"/>
              </p:ext>
            </p:extLst>
          </p:nvPr>
        </p:nvGraphicFramePr>
        <p:xfrm>
          <a:off x="1103693" y="3541889"/>
          <a:ext cx="12083288" cy="9493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41644"/>
                <a:gridCol w="6041644"/>
              </a:tblGrid>
              <a:tr h="1032028">
                <a:tc>
                  <a:txBody>
                    <a:bodyPr/>
                    <a:lstStyle/>
                    <a:p>
                      <a:pPr algn="ctr"/>
                      <a:r>
                        <a:rPr lang="en-US" sz="6600" b="0" kern="1200" dirty="0" smtClean="0">
                          <a:solidFill>
                            <a:schemeClr val="bg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rPr>
                        <a:t>Task</a:t>
                      </a:r>
                      <a:endParaRPr lang="en-US" sz="6600" b="0" kern="1200" dirty="0">
                        <a:solidFill>
                          <a:schemeClr val="bg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  <a:sym typeface="Helvetica Light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600" b="0" kern="1200" dirty="0" smtClean="0">
                          <a:solidFill>
                            <a:schemeClr val="bg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Time</a:t>
                      </a:r>
                      <a:endParaRPr lang="en-US" sz="6600" b="0" kern="1200" dirty="0">
                        <a:solidFill>
                          <a:schemeClr val="bg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 anchor="ctr"/>
                </a:tc>
              </a:tr>
              <a:tr h="209502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6600" b="0" kern="1200" dirty="0" smtClean="0">
                          <a:solidFill>
                            <a:schemeClr val="tx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rPr>
                        <a:t>Watch Video</a:t>
                      </a:r>
                      <a:endParaRPr lang="en-US" sz="6600" b="0" kern="1200" dirty="0">
                        <a:solidFill>
                          <a:schemeClr val="tx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6600" b="0" kern="1200" dirty="0" smtClean="0">
                          <a:solidFill>
                            <a:schemeClr val="tx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1.5 </a:t>
                      </a:r>
                      <a:r>
                        <a:rPr lang="mr-IN" sz="6600" b="0" kern="1200" dirty="0" smtClean="0">
                          <a:solidFill>
                            <a:schemeClr val="tx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–</a:t>
                      </a:r>
                      <a:r>
                        <a:rPr lang="en-US" sz="6600" b="0" kern="1200" dirty="0" smtClean="0">
                          <a:solidFill>
                            <a:schemeClr val="tx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 2 Hours</a:t>
                      </a:r>
                      <a:endParaRPr lang="en-US" sz="6600" b="0" kern="1200" dirty="0">
                        <a:solidFill>
                          <a:schemeClr val="tx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 anchor="ctr"/>
                </a:tc>
              </a:tr>
              <a:tr h="209502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6600" b="0" kern="1200" dirty="0" smtClean="0">
                          <a:solidFill>
                            <a:schemeClr val="tx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Read Articles and Papers</a:t>
                      </a:r>
                      <a:endParaRPr lang="en-US" sz="6600" b="0" kern="1200" dirty="0">
                        <a:solidFill>
                          <a:schemeClr val="tx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6600" b="0" kern="1200" dirty="0" smtClean="0">
                          <a:solidFill>
                            <a:schemeClr val="tx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2 Hours</a:t>
                      </a:r>
                      <a:endParaRPr lang="en-US" sz="6600" b="0" kern="1200" dirty="0">
                        <a:solidFill>
                          <a:schemeClr val="tx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 anchor="ctr"/>
                </a:tc>
              </a:tr>
              <a:tr h="209502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6600" b="0" kern="1200" dirty="0" smtClean="0">
                          <a:solidFill>
                            <a:schemeClr val="tx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Coding Practice</a:t>
                      </a:r>
                      <a:endParaRPr lang="en-US" sz="6600" b="0" kern="1200" dirty="0">
                        <a:solidFill>
                          <a:schemeClr val="tx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6600" b="0" kern="1200" dirty="0" smtClean="0">
                          <a:solidFill>
                            <a:schemeClr val="tx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5 </a:t>
                      </a:r>
                      <a:r>
                        <a:rPr lang="mr-IN" sz="6600" b="0" kern="1200" dirty="0" smtClean="0">
                          <a:solidFill>
                            <a:schemeClr val="tx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–</a:t>
                      </a:r>
                      <a:r>
                        <a:rPr lang="en-US" sz="6600" b="0" kern="1200" dirty="0" smtClean="0">
                          <a:solidFill>
                            <a:schemeClr val="tx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 6 Hours</a:t>
                      </a:r>
                      <a:endParaRPr lang="en-US" sz="6600" b="0" kern="1200" dirty="0">
                        <a:solidFill>
                          <a:schemeClr val="tx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 anchor="ctr"/>
                </a:tc>
              </a:tr>
              <a:tr h="209502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6600" b="0" kern="1200" dirty="0" smtClean="0">
                          <a:solidFill>
                            <a:schemeClr val="tx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Total</a:t>
                      </a:r>
                      <a:endParaRPr lang="en-US" sz="6600" b="0" kern="1200" dirty="0">
                        <a:solidFill>
                          <a:schemeClr val="tx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6600" b="0" kern="1200" dirty="0" smtClean="0">
                          <a:solidFill>
                            <a:schemeClr val="tx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9 -10 </a:t>
                      </a:r>
                      <a:r>
                        <a:rPr lang="en-US" sz="6600" b="0" kern="1200" dirty="0" err="1" smtClean="0">
                          <a:solidFill>
                            <a:schemeClr val="tx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Hrs</a:t>
                      </a:r>
                      <a:r>
                        <a:rPr lang="en-US" sz="6600" b="0" kern="1200" dirty="0" smtClean="0">
                          <a:solidFill>
                            <a:schemeClr val="tx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/Week</a:t>
                      </a:r>
                      <a:endParaRPr lang="en-US" sz="6600" b="0" kern="1200" dirty="0">
                        <a:solidFill>
                          <a:schemeClr val="tx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22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"/>
    </mc:Choice>
    <mc:Fallback xmlns="">
      <p:transition spd="slow" advTm="68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6350" y="2482850"/>
            <a:ext cx="631825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6000">
              <a:solidFill>
                <a:schemeClr val="bg1"/>
              </a:solidFill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17830800" y="2482850"/>
            <a:ext cx="6646863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08125"/>
            <a:ext cx="115062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6705600" y="1970088"/>
            <a:ext cx="10896600" cy="102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en-US" altLang="x-none" sz="6000" dirty="0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  <a:sym typeface="Playfair Display" charset="0"/>
              </a:rPr>
              <a:t>Infrastructure Needed</a:t>
            </a:r>
            <a:endParaRPr lang="en-US" altLang="x-none" sz="6000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  <a:sym typeface="Playfair Display" charset="0"/>
            </a:endParaRPr>
          </a:p>
        </p:txBody>
      </p:sp>
      <p:sp>
        <p:nvSpPr>
          <p:cNvPr id="10" name="Rectangle 9"/>
          <p:cNvSpPr>
            <a:spLocks/>
          </p:cNvSpPr>
          <p:nvPr/>
        </p:nvSpPr>
        <p:spPr bwMode="auto">
          <a:xfrm>
            <a:off x="2743200" y="2779673"/>
            <a:ext cx="16324262" cy="10936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L="342900" indent="-3429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1085850" indent="-8572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228600" lvl="1" indent="0"/>
            <a:r>
              <a:rPr lang="en-US" sz="4400" u="sng" dirty="0" smtClean="0">
                <a:solidFill>
                  <a:srgbClr val="0070C0"/>
                </a:solidFill>
              </a:rPr>
              <a:t>Python &amp; Notebooks</a:t>
            </a:r>
            <a:r>
              <a:rPr lang="en-US" sz="4400" dirty="0" smtClean="0">
                <a:solidFill>
                  <a:srgbClr val="0070C0"/>
                </a:solidFill>
              </a:rPr>
              <a:t>: Recommend Anaconda</a:t>
            </a:r>
          </a:p>
          <a:p>
            <a:pPr marL="228600" lvl="1" indent="0"/>
            <a:endParaRPr lang="en-US" sz="4400" dirty="0">
              <a:solidFill>
                <a:srgbClr val="0070C0"/>
              </a:solidFill>
            </a:endParaRPr>
          </a:p>
          <a:p>
            <a:pPr marL="228600" lvl="1" indent="0"/>
            <a:r>
              <a:rPr lang="en-US" sz="4400" u="sng" dirty="0" smtClean="0">
                <a:solidFill>
                  <a:srgbClr val="0070C0"/>
                </a:solidFill>
              </a:rPr>
              <a:t>Text Editor</a:t>
            </a:r>
            <a:r>
              <a:rPr lang="en-US" sz="4400" dirty="0" smtClean="0">
                <a:solidFill>
                  <a:srgbClr val="0070C0"/>
                </a:solidFill>
              </a:rPr>
              <a:t>: Recommend Atom or Visual Studio</a:t>
            </a:r>
          </a:p>
          <a:p>
            <a:pPr marL="228600" lvl="1" indent="0"/>
            <a:endParaRPr lang="en-US" sz="4400" dirty="0" smtClean="0">
              <a:solidFill>
                <a:srgbClr val="0070C0"/>
              </a:solidFill>
            </a:endParaRPr>
          </a:p>
          <a:p>
            <a:pPr marL="228600" lvl="1" indent="0"/>
            <a:r>
              <a:rPr lang="en-US" sz="4400" u="sng" dirty="0" smtClean="0">
                <a:solidFill>
                  <a:srgbClr val="0070C0"/>
                </a:solidFill>
              </a:rPr>
              <a:t>GPU </a:t>
            </a:r>
            <a:r>
              <a:rPr lang="mr-IN" sz="4400" u="sng" dirty="0" smtClean="0">
                <a:solidFill>
                  <a:srgbClr val="0070C0"/>
                </a:solidFill>
              </a:rPr>
              <a:t>–</a:t>
            </a:r>
            <a:r>
              <a:rPr lang="en-US" sz="4400" u="sng" dirty="0" smtClean="0">
                <a:solidFill>
                  <a:srgbClr val="0070C0"/>
                </a:solidFill>
              </a:rPr>
              <a:t> Enabled Machine</a:t>
            </a:r>
            <a:r>
              <a:rPr lang="en-US" sz="4400" dirty="0" smtClean="0">
                <a:solidFill>
                  <a:srgbClr val="0070C0"/>
                </a:solidFill>
              </a:rPr>
              <a:t>: Several Sources:</a:t>
            </a:r>
          </a:p>
          <a:p>
            <a:pPr marL="228600" lvl="1" indent="0"/>
            <a:r>
              <a:rPr lang="en-US" sz="4400" dirty="0" smtClean="0">
                <a:solidFill>
                  <a:srgbClr val="0070C0"/>
                </a:solidFill>
              </a:rPr>
              <a:t>(https</a:t>
            </a:r>
            <a:r>
              <a:rPr lang="en-US" sz="4400" dirty="0">
                <a:solidFill>
                  <a:srgbClr val="0070C0"/>
                </a:solidFill>
              </a:rPr>
              <a:t>://</a:t>
            </a:r>
            <a:r>
              <a:rPr lang="en-US" sz="4400" dirty="0" err="1" smtClean="0">
                <a:solidFill>
                  <a:srgbClr val="0070C0"/>
                </a:solidFill>
              </a:rPr>
              <a:t>github.com</a:t>
            </a:r>
            <a:r>
              <a:rPr lang="en-US" sz="4400" dirty="0" smtClean="0">
                <a:solidFill>
                  <a:srgbClr val="0070C0"/>
                </a:solidFill>
              </a:rPr>
              <a:t>/</a:t>
            </a:r>
            <a:r>
              <a:rPr lang="en-US" sz="4400" dirty="0" err="1" smtClean="0">
                <a:solidFill>
                  <a:srgbClr val="0070C0"/>
                </a:solidFill>
              </a:rPr>
              <a:t>reshamas</a:t>
            </a:r>
            <a:r>
              <a:rPr lang="en-US" sz="4400" dirty="0" smtClean="0">
                <a:solidFill>
                  <a:srgbClr val="0070C0"/>
                </a:solidFill>
              </a:rPr>
              <a:t>/fastai_deeplearn_part1/blob/master/</a:t>
            </a:r>
            <a:r>
              <a:rPr lang="en-US" sz="4400" dirty="0" err="1" smtClean="0">
                <a:solidFill>
                  <a:srgbClr val="0070C0"/>
                </a:solidFill>
              </a:rPr>
              <a:t>README.md#platforms-for-using-fastai-gpu-required</a:t>
            </a:r>
            <a:r>
              <a:rPr lang="en-US" sz="4400" dirty="0" smtClean="0">
                <a:solidFill>
                  <a:srgbClr val="0070C0"/>
                </a:solidFill>
              </a:rPr>
              <a:t>) </a:t>
            </a:r>
          </a:p>
          <a:p>
            <a:pPr marL="1543050" lvl="4" indent="-571500">
              <a:buFont typeface="Arial" charset="0"/>
              <a:buChar char="•"/>
            </a:pPr>
            <a:r>
              <a:rPr lang="en-US" sz="4400" dirty="0" err="1" smtClean="0">
                <a:solidFill>
                  <a:srgbClr val="0070C0"/>
                </a:solidFill>
              </a:rPr>
              <a:t>Paperspace</a:t>
            </a:r>
            <a:endParaRPr lang="en-US" sz="4400" dirty="0" smtClean="0">
              <a:solidFill>
                <a:srgbClr val="0070C0"/>
              </a:solidFill>
            </a:endParaRPr>
          </a:p>
          <a:p>
            <a:pPr marL="1543050" lvl="4" indent="-571500">
              <a:buFont typeface="Arial" charset="0"/>
              <a:buChar char="•"/>
            </a:pPr>
            <a:r>
              <a:rPr lang="en-US" sz="4400" dirty="0" smtClean="0">
                <a:solidFill>
                  <a:srgbClr val="0070C0"/>
                </a:solidFill>
              </a:rPr>
              <a:t>AWS</a:t>
            </a:r>
          </a:p>
          <a:p>
            <a:pPr marL="1543050" lvl="4" indent="-571500">
              <a:buFont typeface="Arial" charset="0"/>
              <a:buChar char="•"/>
            </a:pPr>
            <a:r>
              <a:rPr lang="en-US" sz="4400" dirty="0" smtClean="0">
                <a:solidFill>
                  <a:srgbClr val="0070C0"/>
                </a:solidFill>
              </a:rPr>
              <a:t>Google Cloud</a:t>
            </a:r>
          </a:p>
          <a:p>
            <a:pPr marL="1543050" lvl="4" indent="-571500">
              <a:buFont typeface="Arial" charset="0"/>
              <a:buChar char="•"/>
            </a:pPr>
            <a:r>
              <a:rPr lang="en-US" sz="4400" dirty="0" err="1" smtClean="0">
                <a:solidFill>
                  <a:srgbClr val="0070C0"/>
                </a:solidFill>
              </a:rPr>
              <a:t>Crestle</a:t>
            </a:r>
            <a:endParaRPr lang="en-US" sz="4400" dirty="0" smtClean="0">
              <a:solidFill>
                <a:srgbClr val="0070C0"/>
              </a:solidFill>
            </a:endParaRPr>
          </a:p>
          <a:p>
            <a:pPr marL="1543050" lvl="4" indent="-571500">
              <a:buFont typeface="Arial" charset="0"/>
              <a:buChar char="•"/>
            </a:pPr>
            <a:r>
              <a:rPr lang="en-US" sz="4400" dirty="0" err="1" smtClean="0">
                <a:solidFill>
                  <a:srgbClr val="0070C0"/>
                </a:solidFill>
              </a:rPr>
              <a:t>Etc</a:t>
            </a:r>
            <a:r>
              <a:rPr lang="mr-IN" sz="4400" dirty="0" smtClean="0">
                <a:solidFill>
                  <a:srgbClr val="0070C0"/>
                </a:solidFill>
              </a:rPr>
              <a:t>…</a:t>
            </a:r>
            <a:r>
              <a:rPr lang="en-US" sz="4400" dirty="0" smtClean="0">
                <a:solidFill>
                  <a:srgbClr val="0070C0"/>
                </a:solidFill>
              </a:rPr>
              <a:t>..</a:t>
            </a:r>
          </a:p>
          <a:p>
            <a:pPr marL="228600" lvl="1" indent="0"/>
            <a:endParaRPr lang="en-US" sz="4400" dirty="0">
              <a:solidFill>
                <a:srgbClr val="0070C0"/>
              </a:solidFill>
            </a:endParaRPr>
          </a:p>
          <a:p>
            <a:pPr marL="228600" lvl="1" indent="0"/>
            <a:r>
              <a:rPr lang="en-US" sz="4400" u="sng" dirty="0" err="1" smtClean="0">
                <a:solidFill>
                  <a:srgbClr val="0070C0"/>
                </a:solidFill>
              </a:rPr>
              <a:t>Git</a:t>
            </a:r>
            <a:r>
              <a:rPr lang="en-US" sz="4400" u="sng" dirty="0" smtClean="0">
                <a:solidFill>
                  <a:srgbClr val="0070C0"/>
                </a:solidFill>
              </a:rPr>
              <a:t> &amp; </a:t>
            </a:r>
            <a:r>
              <a:rPr lang="en-US" sz="4400" u="sng" dirty="0" err="1" smtClean="0">
                <a:solidFill>
                  <a:srgbClr val="0070C0"/>
                </a:solidFill>
              </a:rPr>
              <a:t>Github</a:t>
            </a:r>
            <a:r>
              <a:rPr lang="en-US" sz="4400" dirty="0" smtClean="0">
                <a:solidFill>
                  <a:srgbClr val="0070C0"/>
                </a:solidFill>
              </a:rPr>
              <a:t>: </a:t>
            </a:r>
          </a:p>
          <a:p>
            <a:pPr marL="1543050" lvl="4" indent="-571500">
              <a:buFont typeface="Arial" charset="0"/>
              <a:buChar char="•"/>
            </a:pPr>
            <a:r>
              <a:rPr lang="en-US" sz="4400" dirty="0" smtClean="0">
                <a:solidFill>
                  <a:srgbClr val="0070C0"/>
                </a:solidFill>
              </a:rPr>
              <a:t>AI6 Code shared on </a:t>
            </a:r>
            <a:r>
              <a:rPr lang="en-US" sz="4400" dirty="0" err="1" smtClean="0">
                <a:solidFill>
                  <a:srgbClr val="0070C0"/>
                </a:solidFill>
              </a:rPr>
              <a:t>Github</a:t>
            </a:r>
            <a:r>
              <a:rPr lang="en-US" sz="4400" dirty="0" smtClean="0">
                <a:solidFill>
                  <a:srgbClr val="0070C0"/>
                </a:solidFill>
              </a:rPr>
              <a:t>; </a:t>
            </a:r>
          </a:p>
          <a:p>
            <a:pPr marL="1543050" lvl="4" indent="-571500">
              <a:buFont typeface="Arial" charset="0"/>
              <a:buChar char="•"/>
            </a:pPr>
            <a:r>
              <a:rPr lang="en-US" sz="4400" dirty="0" err="1" smtClean="0">
                <a:solidFill>
                  <a:srgbClr val="0070C0"/>
                </a:solidFill>
              </a:rPr>
              <a:t>Fast.ai</a:t>
            </a:r>
            <a:r>
              <a:rPr lang="en-US" sz="4400" dirty="0" smtClean="0">
                <a:solidFill>
                  <a:srgbClr val="0070C0"/>
                </a:solidFill>
              </a:rPr>
              <a:t> code and platform on </a:t>
            </a:r>
            <a:r>
              <a:rPr lang="en-US" sz="4400" dirty="0" err="1" smtClean="0">
                <a:solidFill>
                  <a:srgbClr val="0070C0"/>
                </a:solidFill>
              </a:rPr>
              <a:t>Github</a:t>
            </a:r>
            <a:endParaRPr lang="en-US" sz="44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6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"/>
    </mc:Choice>
    <mc:Fallback xmlns="">
      <p:transition spd="slow" advTm="68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White">
      <a:majorFont>
        <a:latin typeface="Playfair Display"/>
        <a:ea typeface="Playfair Display"/>
        <a:cs typeface="Playfair Display"/>
      </a:majorFont>
      <a:minorFont>
        <a:latin typeface="Montserrat"/>
        <a:ea typeface="Montserrat"/>
        <a:cs typeface="Montserra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x-none" altLang="x-none" sz="5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x-none" altLang="x-none" sz="5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hit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White">
      <a:majorFont>
        <a:latin typeface="Playfair Display"/>
        <a:ea typeface="Playfair Display"/>
        <a:cs typeface="Playfair Display"/>
      </a:majorFont>
      <a:minorFont>
        <a:latin typeface="Montserrat"/>
        <a:ea typeface="Montserrat"/>
        <a:cs typeface="Montserra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x-none" altLang="x-none" sz="5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x-none" altLang="x-none" sz="5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25884</TotalTime>
  <Words>591</Words>
  <Application>Microsoft Macintosh PowerPoint</Application>
  <PresentationFormat>Custom</PresentationFormat>
  <Paragraphs>152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Avenir Book</vt:lpstr>
      <vt:lpstr>Helvetica Light</vt:lpstr>
      <vt:lpstr>Helvetica Neue</vt:lpstr>
      <vt:lpstr>Montserrat</vt:lpstr>
      <vt:lpstr>Playfair Display</vt:lpstr>
      <vt:lpstr>Arial</vt:lpstr>
      <vt:lpstr>White</vt:lpstr>
      <vt:lpstr>1_White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Keita Broadwater</cp:lastModifiedBy>
  <cp:revision>187</cp:revision>
  <cp:lastPrinted>2018-05-06T16:49:43Z</cp:lastPrinted>
  <dcterms:modified xsi:type="dcterms:W3CDTF">2018-07-28T01:02:19Z</dcterms:modified>
</cp:coreProperties>
</file>